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311" r:id="rId2"/>
    <p:sldId id="299" r:id="rId3"/>
    <p:sldId id="298" r:id="rId4"/>
    <p:sldId id="309" r:id="rId5"/>
    <p:sldId id="310" r:id="rId6"/>
    <p:sldId id="294" r:id="rId7"/>
    <p:sldId id="295" r:id="rId8"/>
    <p:sldId id="297" r:id="rId9"/>
    <p:sldId id="313" r:id="rId10"/>
    <p:sldId id="308" r:id="rId11"/>
    <p:sldId id="312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281" r:id="rId20"/>
  </p:sldIdLst>
  <p:sldSz cx="12192000" cy="6858000"/>
  <p:notesSz cx="6735763" cy="98694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0000"/>
    <a:srgbClr val="00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95" autoAdjust="0"/>
    <p:restoredTop sz="94660"/>
  </p:normalViewPr>
  <p:slideViewPr>
    <p:cSldViewPr>
      <p:cViewPr varScale="1">
        <p:scale>
          <a:sx n="55" d="100"/>
          <a:sy n="55" d="100"/>
        </p:scale>
        <p:origin x="552" y="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9031" cy="494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>
            <a:lvl1pPr defTabSz="91392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5227" y="0"/>
            <a:ext cx="2919031" cy="494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>
            <a:lvl1pPr algn="r" defTabSz="91392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3488"/>
            <a:ext cx="2919031" cy="494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b" anchorCtr="0" compatLnSpc="1">
            <a:prstTxWarp prst="textNoShape">
              <a:avLst/>
            </a:prstTxWarp>
          </a:bodyPr>
          <a:lstStyle>
            <a:lvl1pPr defTabSz="91392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5227" y="9373488"/>
            <a:ext cx="2919031" cy="494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b" anchorCtr="0" compatLnSpc="1">
            <a:prstTxWarp prst="textNoShape">
              <a:avLst/>
            </a:prstTxWarp>
          </a:bodyPr>
          <a:lstStyle>
            <a:lvl1pPr algn="r" defTabSz="91392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0DA1376-8E00-404D-AC10-26FC4682F1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4896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9031" cy="494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77" tIns="43788" rIns="87577" bIns="43788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227" y="0"/>
            <a:ext cx="2919031" cy="494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77" tIns="43788" rIns="87577" bIns="43788" numCol="1" anchor="t" anchorCtr="0" compatLnSpc="1">
            <a:prstTxWarp prst="textNoShape">
              <a:avLst/>
            </a:prstTxWarp>
          </a:bodyPr>
          <a:lstStyle>
            <a:lvl1pPr algn="r">
              <a:defRPr sz="11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41363"/>
            <a:ext cx="6577013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76" y="4687509"/>
            <a:ext cx="5389213" cy="4441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77" tIns="43788" rIns="87577" bIns="437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5018"/>
            <a:ext cx="2919031" cy="492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77" tIns="43788" rIns="87577" bIns="43788" numCol="1" anchor="b" anchorCtr="0" compatLnSpc="1">
            <a:prstTxWarp prst="textNoShape">
              <a:avLst/>
            </a:prstTxWarp>
          </a:bodyPr>
          <a:lstStyle>
            <a:lvl1pPr>
              <a:defRPr sz="11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227" y="9375018"/>
            <a:ext cx="2919031" cy="492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77" tIns="43788" rIns="87577" bIns="43788" numCol="1" anchor="b" anchorCtr="0" compatLnSpc="1">
            <a:prstTxWarp prst="textNoShape">
              <a:avLst/>
            </a:prstTxWarp>
          </a:bodyPr>
          <a:lstStyle>
            <a:lvl1pPr algn="r">
              <a:defRPr sz="11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B91811DE-D322-4BAB-ABE0-06A0A4ECE8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3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78D22D-17EC-4DF5-9CC8-52560B8F0A3B}" type="slidenum">
              <a:rPr lang="en-US" altLang="ja-JP">
                <a:ea typeface="ＭＳ Ｐゴシック" pitchFamily="50" charset="-128"/>
              </a:rPr>
              <a:pPr/>
              <a:t>4</a:t>
            </a:fld>
            <a:endParaRPr lang="en-US" altLang="ja-JP">
              <a:ea typeface="ＭＳ Ｐゴシック" pitchFamily="50" charset="-128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41363"/>
            <a:ext cx="6577013" cy="3700462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ea typeface="ＭＳ Ｐ明朝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4236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  <a:lvl2pPr marL="737601" indent="-283693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2pPr>
            <a:lvl3pPr marL="1134770" indent="-226954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3pPr>
            <a:lvl4pPr marL="1588679" indent="-226954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4pPr>
            <a:lvl5pPr marL="2042587" indent="-226954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5pPr>
            <a:lvl6pPr marL="2496495" indent="-22695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6pPr>
            <a:lvl7pPr marL="2950403" indent="-22695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7pPr>
            <a:lvl8pPr marL="3404311" indent="-22695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8pPr>
            <a:lvl9pPr marL="3858219" indent="-22695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9pPr>
          </a:lstStyle>
          <a:p>
            <a:pPr eaLnBrk="1" hangingPunct="1"/>
            <a:fld id="{ED80D08E-8B89-4598-B08E-CCD9D7C45351}" type="slidenum">
              <a:rPr lang="en-US" altLang="ja-JP" smtClean="0">
                <a:latin typeface="Arial" charset="0"/>
              </a:rPr>
              <a:pPr eaLnBrk="1" hangingPunct="1"/>
              <a:t>18</a:t>
            </a:fld>
            <a:endParaRPr lang="en-US" altLang="ja-JP">
              <a:latin typeface="Arial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41363"/>
            <a:ext cx="6577013" cy="3700462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576268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914400" y="2393950"/>
            <a:ext cx="103632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 sz="2400"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103632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2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E68767-07FF-4FCC-97A4-BBBED0EFE5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81121-6F3A-4CEB-9D07-162AD5F12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48184" y="404814"/>
            <a:ext cx="2675467" cy="561498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19667" y="404814"/>
            <a:ext cx="7825317" cy="561498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34126-5697-49E8-8BE3-5D6ADDD344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9667" y="404813"/>
            <a:ext cx="10668000" cy="68421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755651" y="1341438"/>
            <a:ext cx="5232400" cy="4678362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1251" y="1341438"/>
            <a:ext cx="5232400" cy="4678362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45AFE-CAF7-4F7B-81C8-AA02B984DB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93516-016B-46B8-83EF-770C1E4362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CDF05-2085-4975-AF25-0B16CBF30A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55651" y="1341438"/>
            <a:ext cx="5232400" cy="4678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1251" y="1341438"/>
            <a:ext cx="5232400" cy="4678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ABF91-3BB1-4389-91C2-FFFA6D0F16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26A7D-234F-4947-B20B-736A2C06EA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2A5C8-F5FF-4560-95D4-A4D77A80A6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7B668-039A-4B49-A160-AEEC3A2595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72EB2-3B24-451A-AA49-F48AB8C5AC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52919-7A1D-4B72-B9EA-3A58DFC7BF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667" y="404813"/>
            <a:ext cx="106680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1" y="1341438"/>
            <a:ext cx="10668000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719667" y="1125539"/>
            <a:ext cx="10610851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 sz="2400"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812800" y="6172200"/>
            <a:ext cx="105664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ＭＳ Ｐゴシック" charset="-128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51917" y="6453188"/>
            <a:ext cx="722206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95700" y="6237288"/>
            <a:ext cx="264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60984B9A-B5C2-4980-8E72-DF365CB07C6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charset="-128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34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30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8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自分の番号のところに座ってください</a:t>
            </a:r>
          </a:p>
        </p:txBody>
      </p:sp>
      <p:sp>
        <p:nvSpPr>
          <p:cNvPr id="6" name="サブタイトル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モニターに左上に番号が書いてあります。</a:t>
            </a:r>
          </a:p>
        </p:txBody>
      </p:sp>
    </p:spTree>
    <p:extLst>
      <p:ext uri="{BB962C8B-B14F-4D97-AF65-F5344CB8AC3E}">
        <p14:creationId xmlns:p14="http://schemas.microsoft.com/office/powerpoint/2010/main" val="2994050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プリンターの使用について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3392" y="1305843"/>
            <a:ext cx="10668000" cy="4678362"/>
          </a:xfrm>
        </p:spPr>
        <p:txBody>
          <a:bodyPr/>
          <a:lstStyle/>
          <a:p>
            <a:r>
              <a:rPr kumimoji="1" lang="ja-JP" altLang="en-US" dirty="0"/>
              <a:t>白黒印刷は、</a:t>
            </a:r>
            <a:r>
              <a:rPr kumimoji="1" lang="en-US" altLang="ja-JP" dirty="0"/>
              <a:t>PRML01</a:t>
            </a:r>
            <a:r>
              <a:rPr kumimoji="1" lang="ja-JP" altLang="en-US" dirty="0" err="1"/>
              <a:t>、</a:t>
            </a:r>
            <a:r>
              <a:rPr kumimoji="1" lang="en-US" altLang="ja-JP" dirty="0"/>
              <a:t>PRML02</a:t>
            </a:r>
          </a:p>
          <a:p>
            <a:r>
              <a:rPr lang="ja-JP" altLang="en-US" dirty="0"/>
              <a:t>カラー印刷は、職員室で。</a:t>
            </a:r>
            <a:endParaRPr lang="en-US" altLang="ja-JP" dirty="0"/>
          </a:p>
          <a:p>
            <a:r>
              <a:rPr lang="ja-JP" altLang="en-US" dirty="0"/>
              <a:t>印刷枚数は</a:t>
            </a:r>
            <a:r>
              <a:rPr lang="ja-JP" altLang="en-US" dirty="0">
                <a:solidFill>
                  <a:srgbClr val="FF0000"/>
                </a:solidFill>
              </a:rPr>
              <a:t>週で制限</a:t>
            </a:r>
            <a:endParaRPr lang="en-US" altLang="ja-JP" dirty="0">
              <a:solidFill>
                <a:srgbClr val="FF0000"/>
              </a:solidFill>
            </a:endParaRPr>
          </a:p>
          <a:p>
            <a:endParaRPr kumimoji="1" lang="en-US" altLang="ja-JP" dirty="0"/>
          </a:p>
          <a:p>
            <a:r>
              <a:rPr lang="ja-JP" altLang="en-US" dirty="0">
                <a:solidFill>
                  <a:srgbClr val="FF0000"/>
                </a:solidFill>
              </a:rPr>
              <a:t>紙がなくなったら、自分で補充</a:t>
            </a:r>
            <a:endParaRPr lang="en-US" altLang="ja-JP" dirty="0">
              <a:solidFill>
                <a:srgbClr val="FF0000"/>
              </a:solidFill>
            </a:endParaRPr>
          </a:p>
          <a:p>
            <a:pPr lvl="1"/>
            <a:r>
              <a:rPr kumimoji="1" lang="ja-JP" altLang="en-US" dirty="0"/>
              <a:t>用紙はサイズ毎に収納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CALL</a:t>
            </a:r>
            <a:r>
              <a:rPr lang="ja-JP" altLang="en-US" dirty="0"/>
              <a:t>室に紙がない場合は職員室へ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88118" y="2132856"/>
            <a:ext cx="3585865" cy="3914006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8328248" y="260649"/>
            <a:ext cx="3312368" cy="1584176"/>
          </a:xfrm>
          <a:prstGeom prst="wedgeRoundRectCallout">
            <a:avLst>
              <a:gd name="adj1" fmla="val 36502"/>
              <a:gd name="adj2" fmla="val 127510"/>
              <a:gd name="adj3" fmla="val 16667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</a:rPr>
              <a:t>手差しトレイ　</a:t>
            </a:r>
            <a:r>
              <a:rPr kumimoji="1" lang="en-US" altLang="ja-JP" sz="2400" dirty="0">
                <a:solidFill>
                  <a:schemeClr val="tx1"/>
                </a:solidFill>
              </a:rPr>
              <a:t>B5</a:t>
            </a:r>
          </a:p>
          <a:p>
            <a:pPr algn="ctr"/>
            <a:r>
              <a:rPr lang="ja-JP" altLang="en-US" sz="2400" dirty="0">
                <a:solidFill>
                  <a:schemeClr val="tx1"/>
                </a:solidFill>
              </a:rPr>
              <a:t>上段　</a:t>
            </a:r>
            <a:r>
              <a:rPr lang="en-US" altLang="ja-JP" sz="2400" dirty="0">
                <a:solidFill>
                  <a:schemeClr val="tx1"/>
                </a:solidFill>
              </a:rPr>
              <a:t>A4</a:t>
            </a:r>
          </a:p>
          <a:p>
            <a:pPr algn="ctr"/>
            <a:r>
              <a:rPr lang="ja-JP" altLang="en-US" sz="2400" dirty="0">
                <a:solidFill>
                  <a:schemeClr val="tx1"/>
                </a:solidFill>
              </a:rPr>
              <a:t>中段　</a:t>
            </a:r>
            <a:r>
              <a:rPr kumimoji="1" lang="en-US" altLang="ja-JP" sz="2400" dirty="0">
                <a:solidFill>
                  <a:schemeClr val="tx1"/>
                </a:solidFill>
              </a:rPr>
              <a:t>B4</a:t>
            </a:r>
          </a:p>
          <a:p>
            <a:pPr algn="ctr"/>
            <a:r>
              <a:rPr lang="ja-JP" altLang="en-US" sz="2400" dirty="0">
                <a:solidFill>
                  <a:schemeClr val="tx1"/>
                </a:solidFill>
              </a:rPr>
              <a:t>下段　</a:t>
            </a:r>
            <a:r>
              <a:rPr lang="en-US" altLang="ja-JP" sz="2400" dirty="0">
                <a:solidFill>
                  <a:schemeClr val="tx1"/>
                </a:solidFill>
              </a:rPr>
              <a:t>A3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7" name="横巻き 6"/>
          <p:cNvSpPr/>
          <p:nvPr/>
        </p:nvSpPr>
        <p:spPr>
          <a:xfrm>
            <a:off x="8040216" y="3645024"/>
            <a:ext cx="2808312" cy="1656184"/>
          </a:xfrm>
          <a:prstGeom prst="horizontalScroll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</a:rPr>
              <a:t>設定は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800" dirty="0">
                <a:solidFill>
                  <a:schemeClr val="tx1"/>
                </a:solidFill>
              </a:rPr>
              <a:t>変更しない</a:t>
            </a:r>
          </a:p>
        </p:txBody>
      </p:sp>
    </p:spTree>
    <p:extLst>
      <p:ext uri="{BB962C8B-B14F-4D97-AF65-F5344CB8AC3E}">
        <p14:creationId xmlns:p14="http://schemas.microsoft.com/office/powerpoint/2010/main" val="1964472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部屋の利用について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第１</a:t>
            </a:r>
            <a:r>
              <a:rPr kumimoji="1" lang="en-US" altLang="ja-JP" dirty="0"/>
              <a:t>CALL</a:t>
            </a:r>
            <a:r>
              <a:rPr kumimoji="1" lang="ja-JP" altLang="en-US" dirty="0"/>
              <a:t>教室が使えるのは１７：００まで</a:t>
            </a:r>
            <a:endParaRPr kumimoji="1" lang="en-US" altLang="ja-JP" dirty="0"/>
          </a:p>
          <a:p>
            <a:r>
              <a:rPr lang="ja-JP" altLang="en-US" dirty="0"/>
              <a:t>制服で利用すること（ジャージ、ユニフォームは禁止）</a:t>
            </a:r>
            <a:endParaRPr lang="en-US" altLang="ja-JP" dirty="0"/>
          </a:p>
          <a:p>
            <a:r>
              <a:rPr lang="ja-JP" altLang="en-US" dirty="0"/>
              <a:t>飲食物持ち込み禁止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</p:spTree>
    <p:extLst>
      <p:ext uri="{BB962C8B-B14F-4D97-AF65-F5344CB8AC3E}">
        <p14:creationId xmlns:p14="http://schemas.microsoft.com/office/powerpoint/2010/main" val="3675514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4400"/>
              <a:t>道具は正しく使いましょう　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82888" y="3141663"/>
            <a:ext cx="7377112" cy="2735262"/>
          </a:xfrm>
        </p:spPr>
        <p:txBody>
          <a:bodyPr/>
          <a:lstStyle/>
          <a:p>
            <a:r>
              <a:rPr lang="ja-JP" altLang="en-US" sz="4400"/>
              <a:t>ペンの持ち方</a:t>
            </a:r>
          </a:p>
          <a:p>
            <a:r>
              <a:rPr lang="ja-JP" altLang="en-US" sz="3600"/>
              <a:t>（コンピュータを正しく使うために）</a:t>
            </a:r>
          </a:p>
        </p:txBody>
      </p:sp>
    </p:spTree>
    <p:extLst>
      <p:ext uri="{BB962C8B-B14F-4D97-AF65-F5344CB8AC3E}">
        <p14:creationId xmlns:p14="http://schemas.microsoft.com/office/powerpoint/2010/main" val="1987548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道具は適切に使用する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字を書くときに、ペンを使用する</a:t>
            </a:r>
          </a:p>
          <a:p>
            <a:r>
              <a:rPr lang="ja-JP" altLang="en-US"/>
              <a:t>では、ペンの持ち方は？</a:t>
            </a:r>
          </a:p>
        </p:txBody>
      </p:sp>
      <p:pic>
        <p:nvPicPr>
          <p:cNvPr id="351236" name="Picture 4" descr="pen_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92313" y="3141663"/>
            <a:ext cx="4064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1237" name="Picture 5" descr="pen_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40463" y="3141663"/>
            <a:ext cx="4064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1238" name="Line 6"/>
          <p:cNvSpPr>
            <a:spLocks noChangeShapeType="1"/>
          </p:cNvSpPr>
          <p:nvPr/>
        </p:nvSpPr>
        <p:spPr bwMode="auto">
          <a:xfrm flipH="1">
            <a:off x="6600825" y="2997201"/>
            <a:ext cx="3887788" cy="3311525"/>
          </a:xfrm>
          <a:prstGeom prst="line">
            <a:avLst/>
          </a:prstGeom>
          <a:noFill/>
          <a:ln w="1270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51239" name="Line 7"/>
          <p:cNvSpPr>
            <a:spLocks noChangeShapeType="1"/>
          </p:cNvSpPr>
          <p:nvPr/>
        </p:nvSpPr>
        <p:spPr bwMode="auto">
          <a:xfrm>
            <a:off x="6527800" y="2997200"/>
            <a:ext cx="3887788" cy="3600450"/>
          </a:xfrm>
          <a:prstGeom prst="line">
            <a:avLst/>
          </a:prstGeom>
          <a:noFill/>
          <a:ln w="1270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152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1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1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1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5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8" grpId="0" animBg="1"/>
      <p:bldP spid="35123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 </a:t>
            </a:r>
            <a:r>
              <a:rPr lang="ja-JP" altLang="en-US"/>
              <a:t>能城茂雄　</a:t>
            </a:r>
            <a:r>
              <a:rPr lang="en-US" altLang="ja-JP"/>
              <a:t>http://noshiro.shigeo.jp/ </a:t>
            </a:r>
          </a:p>
        </p:txBody>
      </p:sp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キーボードの正しい使い方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指の位置</a:t>
            </a:r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r>
              <a:rPr lang="en-US" altLang="ja-JP"/>
              <a:t>F</a:t>
            </a:r>
            <a:r>
              <a:rPr lang="ja-JP" altLang="en-US"/>
              <a:t>と</a:t>
            </a:r>
            <a:r>
              <a:rPr lang="en-US" altLang="ja-JP"/>
              <a:t>J</a:t>
            </a:r>
          </a:p>
        </p:txBody>
      </p:sp>
      <p:pic>
        <p:nvPicPr>
          <p:cNvPr id="367621" name="Picture 5" descr="keyboad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79651" y="2276476"/>
            <a:ext cx="7559675" cy="2227263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67625" name="Text Box 9"/>
          <p:cNvSpPr txBox="1">
            <a:spLocks noChangeAspect="1" noChangeArrowheads="1"/>
          </p:cNvSpPr>
          <p:nvPr/>
        </p:nvSpPr>
        <p:spPr bwMode="auto">
          <a:xfrm>
            <a:off x="6757989" y="407193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95" tIns="8890" rIns="74295" bIns="8890"/>
          <a:lstStyle/>
          <a:p>
            <a:pPr algn="just"/>
            <a:endParaRPr lang="ja-JP" altLang="ja-JP">
              <a:latin typeface="Tahoma" pitchFamily="34" charset="0"/>
            </a:endParaRPr>
          </a:p>
        </p:txBody>
      </p:sp>
      <p:sp>
        <p:nvSpPr>
          <p:cNvPr id="367629" name="Text Box 13"/>
          <p:cNvSpPr txBox="1">
            <a:spLocks noChangeAspect="1" noChangeArrowheads="1"/>
          </p:cNvSpPr>
          <p:nvPr/>
        </p:nvSpPr>
        <p:spPr bwMode="auto">
          <a:xfrm>
            <a:off x="6757989" y="3273425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95" tIns="8890" rIns="74295" bIns="8890"/>
          <a:lstStyle/>
          <a:p>
            <a:pPr algn="just"/>
            <a:endParaRPr lang="ja-JP" altLang="ja-JP">
              <a:latin typeface="Tahoma" pitchFamily="34" charset="0"/>
            </a:endParaRPr>
          </a:p>
        </p:txBody>
      </p:sp>
      <p:sp>
        <p:nvSpPr>
          <p:cNvPr id="367631" name="Rectangle 15"/>
          <p:cNvSpPr>
            <a:spLocks noChangeAspect="1" noChangeArrowheads="1"/>
          </p:cNvSpPr>
          <p:nvPr/>
        </p:nvSpPr>
        <p:spPr bwMode="auto">
          <a:xfrm>
            <a:off x="3808413" y="3355976"/>
            <a:ext cx="539750" cy="4492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4295" tIns="8890" rIns="74295" bIns="8890"/>
          <a:lstStyle/>
          <a:p>
            <a:endParaRPr lang="ja-JP" altLang="en-US"/>
          </a:p>
        </p:txBody>
      </p:sp>
      <p:sp>
        <p:nvSpPr>
          <p:cNvPr id="367634" name="Rectangle 18"/>
          <p:cNvSpPr>
            <a:spLocks noChangeAspect="1" noChangeArrowheads="1"/>
          </p:cNvSpPr>
          <p:nvPr/>
        </p:nvSpPr>
        <p:spPr bwMode="auto">
          <a:xfrm>
            <a:off x="4706938" y="3355976"/>
            <a:ext cx="539750" cy="4492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4295" tIns="8890" rIns="74295" bIns="8890"/>
          <a:lstStyle/>
          <a:p>
            <a:endParaRPr lang="ja-JP" altLang="en-US"/>
          </a:p>
        </p:txBody>
      </p:sp>
      <p:pic>
        <p:nvPicPr>
          <p:cNvPr id="368212" name="Picture 5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64201" y="4292601"/>
            <a:ext cx="2619375" cy="22193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8215" name="AutoShape 599"/>
          <p:cNvSpPr>
            <a:spLocks noChangeArrowheads="1"/>
          </p:cNvSpPr>
          <p:nvPr/>
        </p:nvSpPr>
        <p:spPr bwMode="auto">
          <a:xfrm rot="5400000">
            <a:off x="4224339" y="3717926"/>
            <a:ext cx="2016125" cy="2447925"/>
          </a:xfrm>
          <a:custGeom>
            <a:avLst/>
            <a:gdLst>
              <a:gd name="G0" fmla="+- 11973 0 0"/>
              <a:gd name="G1" fmla="+- 18514 0 0"/>
              <a:gd name="G2" fmla="+- 7200 0 0"/>
              <a:gd name="G3" fmla="*/ 11973 1 2"/>
              <a:gd name="G4" fmla="+- G3 10800 0"/>
              <a:gd name="G5" fmla="+- 21600 11973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6787 w 21600"/>
              <a:gd name="T1" fmla="*/ 0 h 21600"/>
              <a:gd name="T2" fmla="*/ 11973 w 21600"/>
              <a:gd name="T3" fmla="*/ 7200 h 21600"/>
              <a:gd name="T4" fmla="*/ 0 w 21600"/>
              <a:gd name="T5" fmla="*/ 19585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787" y="0"/>
                </a:moveTo>
                <a:lnTo>
                  <a:pt x="11973" y="7200"/>
                </a:lnTo>
                <a:lnTo>
                  <a:pt x="15059" y="7200"/>
                </a:lnTo>
                <a:lnTo>
                  <a:pt x="15059" y="17569"/>
                </a:lnTo>
                <a:lnTo>
                  <a:pt x="0" y="17569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216" name="Oval 600"/>
          <p:cNvSpPr>
            <a:spLocks noChangeArrowheads="1"/>
          </p:cNvSpPr>
          <p:nvPr/>
        </p:nvSpPr>
        <p:spPr bwMode="auto">
          <a:xfrm>
            <a:off x="6600825" y="5229226"/>
            <a:ext cx="863600" cy="504825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217" name="AutoShape 601"/>
          <p:cNvSpPr>
            <a:spLocks noChangeArrowheads="1"/>
          </p:cNvSpPr>
          <p:nvPr/>
        </p:nvSpPr>
        <p:spPr bwMode="auto">
          <a:xfrm>
            <a:off x="8040688" y="4437063"/>
            <a:ext cx="1727200" cy="647700"/>
          </a:xfrm>
          <a:prstGeom prst="wedgeRoundRectCallout">
            <a:avLst>
              <a:gd name="adj1" fmla="val -93750"/>
              <a:gd name="adj2" fmla="val 9313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ja-JP" altLang="en-US"/>
              <a:t>でっぱり</a:t>
            </a:r>
          </a:p>
        </p:txBody>
      </p:sp>
    </p:spTree>
    <p:extLst>
      <p:ext uri="{BB962C8B-B14F-4D97-AF65-F5344CB8AC3E}">
        <p14:creationId xmlns:p14="http://schemas.microsoft.com/office/powerpoint/2010/main" val="2107281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7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6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6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215" grpId="0" animBg="1"/>
      <p:bldP spid="368216" grpId="0" animBg="1"/>
      <p:bldP spid="3682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5100"/>
              <a:t>指の置き方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5189" y="3732213"/>
            <a:ext cx="3925887" cy="595312"/>
          </a:xfrm>
        </p:spPr>
        <p:txBody>
          <a:bodyPr/>
          <a:lstStyle/>
          <a:p>
            <a:r>
              <a:rPr lang="ja-JP" altLang="en-US" sz="3000"/>
              <a:t>左手は　</a:t>
            </a:r>
            <a:r>
              <a:rPr lang="en-US" altLang="ja-JP" sz="3000"/>
              <a:t>A</a:t>
            </a:r>
            <a:r>
              <a:rPr lang="ja-JP" altLang="en-US" sz="3000"/>
              <a:t>　</a:t>
            </a:r>
            <a:r>
              <a:rPr lang="en-US" altLang="ja-JP" sz="3000"/>
              <a:t>S</a:t>
            </a:r>
            <a:r>
              <a:rPr lang="ja-JP" altLang="en-US" sz="3000"/>
              <a:t>　</a:t>
            </a:r>
            <a:r>
              <a:rPr lang="en-US" altLang="ja-JP" sz="3000"/>
              <a:t>D</a:t>
            </a:r>
            <a:r>
              <a:rPr lang="ja-JP" altLang="en-US" sz="3000"/>
              <a:t>　</a:t>
            </a:r>
            <a:r>
              <a:rPr lang="en-US" altLang="ja-JP" sz="3000"/>
              <a:t>F</a:t>
            </a:r>
          </a:p>
        </p:txBody>
      </p:sp>
      <p:sp>
        <p:nvSpPr>
          <p:cNvPr id="3532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67439" y="3732213"/>
            <a:ext cx="3925887" cy="595312"/>
          </a:xfrm>
        </p:spPr>
        <p:txBody>
          <a:bodyPr/>
          <a:lstStyle/>
          <a:p>
            <a:r>
              <a:rPr lang="ja-JP" altLang="en-US" sz="3000"/>
              <a:t>右手は　</a:t>
            </a:r>
            <a:r>
              <a:rPr lang="en-US" altLang="ja-JP" sz="3000"/>
              <a:t>J</a:t>
            </a:r>
            <a:r>
              <a:rPr lang="ja-JP" altLang="en-US" sz="3000"/>
              <a:t>　</a:t>
            </a:r>
            <a:r>
              <a:rPr lang="en-US" altLang="ja-JP" sz="3000"/>
              <a:t>K</a:t>
            </a:r>
            <a:r>
              <a:rPr lang="ja-JP" altLang="en-US" sz="3000"/>
              <a:t>　</a:t>
            </a:r>
            <a:r>
              <a:rPr lang="en-US" altLang="ja-JP" sz="3000"/>
              <a:t>L</a:t>
            </a:r>
            <a:r>
              <a:rPr lang="ja-JP" altLang="en-US" sz="3000"/>
              <a:t>　；</a:t>
            </a:r>
          </a:p>
        </p:txBody>
      </p:sp>
      <p:pic>
        <p:nvPicPr>
          <p:cNvPr id="35328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24113" y="1412875"/>
            <a:ext cx="3048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328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11900" y="1484313"/>
            <a:ext cx="3048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3287" name="AutoShape 7"/>
          <p:cNvSpPr>
            <a:spLocks noChangeArrowheads="1"/>
          </p:cNvSpPr>
          <p:nvPr/>
        </p:nvSpPr>
        <p:spPr bwMode="auto">
          <a:xfrm>
            <a:off x="2063751" y="5084764"/>
            <a:ext cx="7993063" cy="1512887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3600">
                <a:latin typeface="Arial" charset="0"/>
              </a:rPr>
              <a:t>これさえ出来ればタッチタイピングは</a:t>
            </a:r>
          </a:p>
          <a:p>
            <a:r>
              <a:rPr lang="ja-JP" altLang="en-US" sz="3600">
                <a:latin typeface="Arial" charset="0"/>
              </a:rPr>
              <a:t>マスターしたも同然！！</a:t>
            </a:r>
          </a:p>
        </p:txBody>
      </p:sp>
      <p:sp>
        <p:nvSpPr>
          <p:cNvPr id="353288" name="Text Box 8"/>
          <p:cNvSpPr txBox="1">
            <a:spLocks noChangeArrowheads="1"/>
          </p:cNvSpPr>
          <p:nvPr/>
        </p:nvSpPr>
        <p:spPr bwMode="auto">
          <a:xfrm>
            <a:off x="2640014" y="4581526"/>
            <a:ext cx="66246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sz="2800">
                <a:latin typeface="Arial" charset="0"/>
              </a:rPr>
              <a:t>この指の配置を「</a:t>
            </a:r>
            <a:r>
              <a:rPr lang="ja-JP" altLang="en-US" sz="28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ホームポジション</a:t>
            </a:r>
            <a:r>
              <a:rPr lang="ja-JP" altLang="en-US" sz="2800">
                <a:latin typeface="Arial" charset="0"/>
              </a:rPr>
              <a:t>」と呼ぶ</a:t>
            </a:r>
          </a:p>
        </p:txBody>
      </p:sp>
    </p:spTree>
    <p:extLst>
      <p:ext uri="{BB962C8B-B14F-4D97-AF65-F5344CB8AC3E}">
        <p14:creationId xmlns:p14="http://schemas.microsoft.com/office/powerpoint/2010/main" val="2241909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指の守備範囲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各指の役割</a:t>
            </a:r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en-US" altLang="ja-JP"/>
          </a:p>
        </p:txBody>
      </p:sp>
      <p:pic>
        <p:nvPicPr>
          <p:cNvPr id="371716" name="Picture 4" descr="keyboad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74826" y="2060576"/>
            <a:ext cx="11306175" cy="3330575"/>
          </a:xfrm>
          <a:prstGeom prst="rect">
            <a:avLst/>
          </a:prstGeom>
          <a:solidFill>
            <a:schemeClr val="accent2"/>
          </a:solidFill>
          <a:ln w="63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71717" name="Text Box 5"/>
          <p:cNvSpPr txBox="1">
            <a:spLocks noChangeAspect="1" noChangeArrowheads="1"/>
          </p:cNvSpPr>
          <p:nvPr/>
        </p:nvSpPr>
        <p:spPr bwMode="auto">
          <a:xfrm>
            <a:off x="6757989" y="407193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95" tIns="8890" rIns="74295" bIns="8890"/>
          <a:lstStyle/>
          <a:p>
            <a:pPr algn="just"/>
            <a:endParaRPr lang="ja-JP" altLang="ja-JP">
              <a:latin typeface="Tahoma" pitchFamily="34" charset="0"/>
            </a:endParaRPr>
          </a:p>
        </p:txBody>
      </p:sp>
      <p:sp>
        <p:nvSpPr>
          <p:cNvPr id="371718" name="Text Box 6"/>
          <p:cNvSpPr txBox="1">
            <a:spLocks noChangeAspect="1" noChangeArrowheads="1"/>
          </p:cNvSpPr>
          <p:nvPr/>
        </p:nvSpPr>
        <p:spPr bwMode="auto">
          <a:xfrm>
            <a:off x="6757989" y="3273425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95" tIns="8890" rIns="74295" bIns="8890"/>
          <a:lstStyle/>
          <a:p>
            <a:pPr algn="just"/>
            <a:endParaRPr lang="ja-JP" altLang="ja-JP">
              <a:latin typeface="Tahoma" pitchFamily="34" charset="0"/>
            </a:endParaRPr>
          </a:p>
        </p:txBody>
      </p:sp>
      <p:grpSp>
        <p:nvGrpSpPr>
          <p:cNvPr id="371746" name="Group 34"/>
          <p:cNvGrpSpPr>
            <a:grpSpLocks/>
          </p:cNvGrpSpPr>
          <p:nvPr/>
        </p:nvGrpSpPr>
        <p:grpSpPr bwMode="auto">
          <a:xfrm>
            <a:off x="2424113" y="2852739"/>
            <a:ext cx="1009650" cy="1887537"/>
            <a:chOff x="567" y="1797"/>
            <a:chExt cx="636" cy="1189"/>
          </a:xfrm>
        </p:grpSpPr>
        <p:sp>
          <p:nvSpPr>
            <p:cNvPr id="371742" name="Text Box 30"/>
            <p:cNvSpPr txBox="1">
              <a:spLocks noChangeArrowheads="1"/>
            </p:cNvSpPr>
            <p:nvPr/>
          </p:nvSpPr>
          <p:spPr bwMode="auto">
            <a:xfrm>
              <a:off x="793" y="238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chemeClr val="accent2"/>
                  </a:solidFill>
                </a:rPr>
                <a:t>A</a:t>
              </a:r>
            </a:p>
          </p:txBody>
        </p:sp>
        <p:sp>
          <p:nvSpPr>
            <p:cNvPr id="371743" name="Text Box 31"/>
            <p:cNvSpPr txBox="1">
              <a:spLocks noChangeArrowheads="1"/>
            </p:cNvSpPr>
            <p:nvPr/>
          </p:nvSpPr>
          <p:spPr bwMode="auto">
            <a:xfrm>
              <a:off x="703" y="2115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chemeClr val="accent2"/>
                  </a:solidFill>
                </a:rPr>
                <a:t>Q</a:t>
              </a:r>
            </a:p>
          </p:txBody>
        </p:sp>
        <p:sp>
          <p:nvSpPr>
            <p:cNvPr id="371744" name="Text Box 32"/>
            <p:cNvSpPr txBox="1">
              <a:spLocks noChangeArrowheads="1"/>
            </p:cNvSpPr>
            <p:nvPr/>
          </p:nvSpPr>
          <p:spPr bwMode="auto">
            <a:xfrm>
              <a:off x="930" y="2659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chemeClr val="accent2"/>
                  </a:solidFill>
                </a:rPr>
                <a:t>Z</a:t>
              </a:r>
            </a:p>
          </p:txBody>
        </p:sp>
        <p:sp>
          <p:nvSpPr>
            <p:cNvPr id="371745" name="Text Box 33"/>
            <p:cNvSpPr txBox="1">
              <a:spLocks noChangeArrowheads="1"/>
            </p:cNvSpPr>
            <p:nvPr/>
          </p:nvSpPr>
          <p:spPr bwMode="auto">
            <a:xfrm>
              <a:off x="567" y="179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800">
                  <a:solidFill>
                    <a:schemeClr val="accent2"/>
                  </a:solidFill>
                </a:rPr>
                <a:t>１</a:t>
              </a:r>
            </a:p>
          </p:txBody>
        </p:sp>
      </p:grpSp>
      <p:sp>
        <p:nvSpPr>
          <p:cNvPr id="371747" name="AutoShape 35"/>
          <p:cNvSpPr>
            <a:spLocks noChangeArrowheads="1"/>
          </p:cNvSpPr>
          <p:nvPr/>
        </p:nvSpPr>
        <p:spPr bwMode="auto">
          <a:xfrm>
            <a:off x="1992313" y="5157788"/>
            <a:ext cx="1079500" cy="1008062"/>
          </a:xfrm>
          <a:prstGeom prst="wedgeRoundRectCallout">
            <a:avLst>
              <a:gd name="adj1" fmla="val 38676"/>
              <a:gd name="adj2" fmla="val -142912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ja-JP" altLang="en-US"/>
              <a:t>左手</a:t>
            </a:r>
          </a:p>
          <a:p>
            <a:r>
              <a:rPr lang="ja-JP" altLang="en-US"/>
              <a:t>小指</a:t>
            </a:r>
          </a:p>
        </p:txBody>
      </p:sp>
      <p:grpSp>
        <p:nvGrpSpPr>
          <p:cNvPr id="371748" name="Group 36"/>
          <p:cNvGrpSpPr>
            <a:grpSpLocks/>
          </p:cNvGrpSpPr>
          <p:nvPr/>
        </p:nvGrpSpPr>
        <p:grpSpPr bwMode="auto">
          <a:xfrm>
            <a:off x="3432175" y="2852739"/>
            <a:ext cx="1009650" cy="1887537"/>
            <a:chOff x="567" y="1797"/>
            <a:chExt cx="636" cy="1189"/>
          </a:xfrm>
        </p:grpSpPr>
        <p:sp>
          <p:nvSpPr>
            <p:cNvPr id="371749" name="Text Box 37"/>
            <p:cNvSpPr txBox="1">
              <a:spLocks noChangeArrowheads="1"/>
            </p:cNvSpPr>
            <p:nvPr/>
          </p:nvSpPr>
          <p:spPr bwMode="auto">
            <a:xfrm>
              <a:off x="793" y="238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FF3399"/>
                  </a:solidFill>
                </a:rPr>
                <a:t>D</a:t>
              </a:r>
            </a:p>
          </p:txBody>
        </p:sp>
        <p:sp>
          <p:nvSpPr>
            <p:cNvPr id="371750" name="Text Box 38"/>
            <p:cNvSpPr txBox="1">
              <a:spLocks noChangeArrowheads="1"/>
            </p:cNvSpPr>
            <p:nvPr/>
          </p:nvSpPr>
          <p:spPr bwMode="auto">
            <a:xfrm>
              <a:off x="703" y="2115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FF3399"/>
                  </a:solidFill>
                </a:rPr>
                <a:t>E</a:t>
              </a:r>
            </a:p>
          </p:txBody>
        </p:sp>
        <p:sp>
          <p:nvSpPr>
            <p:cNvPr id="371751" name="Text Box 39"/>
            <p:cNvSpPr txBox="1">
              <a:spLocks noChangeArrowheads="1"/>
            </p:cNvSpPr>
            <p:nvPr/>
          </p:nvSpPr>
          <p:spPr bwMode="auto">
            <a:xfrm>
              <a:off x="930" y="2659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FF3399"/>
                  </a:solidFill>
                </a:rPr>
                <a:t>C</a:t>
              </a:r>
            </a:p>
          </p:txBody>
        </p:sp>
        <p:sp>
          <p:nvSpPr>
            <p:cNvPr id="371752" name="Text Box 40"/>
            <p:cNvSpPr txBox="1">
              <a:spLocks noChangeArrowheads="1"/>
            </p:cNvSpPr>
            <p:nvPr/>
          </p:nvSpPr>
          <p:spPr bwMode="auto">
            <a:xfrm>
              <a:off x="567" y="179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800">
                  <a:solidFill>
                    <a:srgbClr val="FF3399"/>
                  </a:solidFill>
                </a:rPr>
                <a:t>３</a:t>
              </a:r>
            </a:p>
          </p:txBody>
        </p:sp>
      </p:grpSp>
      <p:sp>
        <p:nvSpPr>
          <p:cNvPr id="371753" name="AutoShape 41"/>
          <p:cNvSpPr>
            <a:spLocks noChangeArrowheads="1"/>
          </p:cNvSpPr>
          <p:nvPr/>
        </p:nvSpPr>
        <p:spPr bwMode="auto">
          <a:xfrm>
            <a:off x="3071813" y="5300663"/>
            <a:ext cx="1079500" cy="1008062"/>
          </a:xfrm>
          <a:prstGeom prst="wedgeRoundRectCallout">
            <a:avLst>
              <a:gd name="adj1" fmla="val 38676"/>
              <a:gd name="adj2" fmla="val -142912"/>
              <a:gd name="adj3" fmla="val 16667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ja-JP" altLang="en-US"/>
              <a:t>左手</a:t>
            </a:r>
          </a:p>
          <a:p>
            <a:r>
              <a:rPr lang="ja-JP" altLang="en-US"/>
              <a:t>中指</a:t>
            </a:r>
          </a:p>
        </p:txBody>
      </p:sp>
      <p:grpSp>
        <p:nvGrpSpPr>
          <p:cNvPr id="371754" name="Group 42"/>
          <p:cNvGrpSpPr>
            <a:grpSpLocks/>
          </p:cNvGrpSpPr>
          <p:nvPr/>
        </p:nvGrpSpPr>
        <p:grpSpPr bwMode="auto">
          <a:xfrm>
            <a:off x="3863975" y="2852739"/>
            <a:ext cx="1009650" cy="1887537"/>
            <a:chOff x="567" y="1797"/>
            <a:chExt cx="636" cy="1189"/>
          </a:xfrm>
        </p:grpSpPr>
        <p:sp>
          <p:nvSpPr>
            <p:cNvPr id="371755" name="Text Box 43"/>
            <p:cNvSpPr txBox="1">
              <a:spLocks noChangeArrowheads="1"/>
            </p:cNvSpPr>
            <p:nvPr/>
          </p:nvSpPr>
          <p:spPr bwMode="auto">
            <a:xfrm>
              <a:off x="793" y="238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0000FF"/>
                  </a:solidFill>
                </a:rPr>
                <a:t>F</a:t>
              </a:r>
            </a:p>
          </p:txBody>
        </p:sp>
        <p:sp>
          <p:nvSpPr>
            <p:cNvPr id="371756" name="Text Box 44"/>
            <p:cNvSpPr txBox="1">
              <a:spLocks noChangeArrowheads="1"/>
            </p:cNvSpPr>
            <p:nvPr/>
          </p:nvSpPr>
          <p:spPr bwMode="auto">
            <a:xfrm>
              <a:off x="703" y="2115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0000FF"/>
                  </a:solidFill>
                </a:rPr>
                <a:t>R</a:t>
              </a:r>
            </a:p>
          </p:txBody>
        </p:sp>
        <p:sp>
          <p:nvSpPr>
            <p:cNvPr id="371757" name="Text Box 45"/>
            <p:cNvSpPr txBox="1">
              <a:spLocks noChangeArrowheads="1"/>
            </p:cNvSpPr>
            <p:nvPr/>
          </p:nvSpPr>
          <p:spPr bwMode="auto">
            <a:xfrm>
              <a:off x="930" y="2659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0000FF"/>
                  </a:solidFill>
                </a:rPr>
                <a:t>V</a:t>
              </a:r>
            </a:p>
          </p:txBody>
        </p:sp>
        <p:sp>
          <p:nvSpPr>
            <p:cNvPr id="371758" name="Text Box 46"/>
            <p:cNvSpPr txBox="1">
              <a:spLocks noChangeArrowheads="1"/>
            </p:cNvSpPr>
            <p:nvPr/>
          </p:nvSpPr>
          <p:spPr bwMode="auto">
            <a:xfrm>
              <a:off x="567" y="179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800">
                  <a:solidFill>
                    <a:srgbClr val="0000FF"/>
                  </a:solidFill>
                </a:rPr>
                <a:t>４</a:t>
              </a:r>
            </a:p>
          </p:txBody>
        </p:sp>
      </p:grpSp>
      <p:sp>
        <p:nvSpPr>
          <p:cNvPr id="371759" name="AutoShape 47"/>
          <p:cNvSpPr>
            <a:spLocks noChangeArrowheads="1"/>
          </p:cNvSpPr>
          <p:nvPr/>
        </p:nvSpPr>
        <p:spPr bwMode="auto">
          <a:xfrm>
            <a:off x="4583113" y="5849938"/>
            <a:ext cx="1441450" cy="1008062"/>
          </a:xfrm>
          <a:prstGeom prst="wedgeRoundRectCallout">
            <a:avLst>
              <a:gd name="adj1" fmla="val -25551"/>
              <a:gd name="adj2" fmla="val -173306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ja-JP" altLang="en-US"/>
              <a:t>左手</a:t>
            </a:r>
          </a:p>
          <a:p>
            <a:r>
              <a:rPr lang="ja-JP" altLang="en-US"/>
              <a:t>人差し指</a:t>
            </a:r>
          </a:p>
        </p:txBody>
      </p:sp>
      <p:grpSp>
        <p:nvGrpSpPr>
          <p:cNvPr id="371760" name="Group 48"/>
          <p:cNvGrpSpPr>
            <a:grpSpLocks/>
          </p:cNvGrpSpPr>
          <p:nvPr/>
        </p:nvGrpSpPr>
        <p:grpSpPr bwMode="auto">
          <a:xfrm>
            <a:off x="4367213" y="2852739"/>
            <a:ext cx="1009650" cy="1887537"/>
            <a:chOff x="567" y="1797"/>
            <a:chExt cx="636" cy="1189"/>
          </a:xfrm>
        </p:grpSpPr>
        <p:sp>
          <p:nvSpPr>
            <p:cNvPr id="371761" name="Text Box 49"/>
            <p:cNvSpPr txBox="1">
              <a:spLocks noChangeArrowheads="1"/>
            </p:cNvSpPr>
            <p:nvPr/>
          </p:nvSpPr>
          <p:spPr bwMode="auto">
            <a:xfrm>
              <a:off x="793" y="238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0000FF"/>
                  </a:solidFill>
                </a:rPr>
                <a:t>G</a:t>
              </a:r>
            </a:p>
          </p:txBody>
        </p:sp>
        <p:sp>
          <p:nvSpPr>
            <p:cNvPr id="371762" name="Text Box 50"/>
            <p:cNvSpPr txBox="1">
              <a:spLocks noChangeArrowheads="1"/>
            </p:cNvSpPr>
            <p:nvPr/>
          </p:nvSpPr>
          <p:spPr bwMode="auto">
            <a:xfrm>
              <a:off x="703" y="2115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0000FF"/>
                  </a:solidFill>
                </a:rPr>
                <a:t>T</a:t>
              </a:r>
            </a:p>
          </p:txBody>
        </p:sp>
        <p:sp>
          <p:nvSpPr>
            <p:cNvPr id="371763" name="Text Box 51"/>
            <p:cNvSpPr txBox="1">
              <a:spLocks noChangeArrowheads="1"/>
            </p:cNvSpPr>
            <p:nvPr/>
          </p:nvSpPr>
          <p:spPr bwMode="auto">
            <a:xfrm>
              <a:off x="930" y="2659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371764" name="Text Box 52"/>
            <p:cNvSpPr txBox="1">
              <a:spLocks noChangeArrowheads="1"/>
            </p:cNvSpPr>
            <p:nvPr/>
          </p:nvSpPr>
          <p:spPr bwMode="auto">
            <a:xfrm>
              <a:off x="567" y="179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800">
                  <a:solidFill>
                    <a:srgbClr val="0000FF"/>
                  </a:solidFill>
                </a:rPr>
                <a:t>５</a:t>
              </a:r>
            </a:p>
          </p:txBody>
        </p:sp>
      </p:grpSp>
      <p:grpSp>
        <p:nvGrpSpPr>
          <p:cNvPr id="371765" name="Group 53"/>
          <p:cNvGrpSpPr>
            <a:grpSpLocks/>
          </p:cNvGrpSpPr>
          <p:nvPr/>
        </p:nvGrpSpPr>
        <p:grpSpPr bwMode="auto">
          <a:xfrm>
            <a:off x="4800600" y="2852739"/>
            <a:ext cx="1009650" cy="1887537"/>
            <a:chOff x="567" y="1797"/>
            <a:chExt cx="636" cy="1189"/>
          </a:xfrm>
        </p:grpSpPr>
        <p:sp>
          <p:nvSpPr>
            <p:cNvPr id="371766" name="Text Box 54"/>
            <p:cNvSpPr txBox="1">
              <a:spLocks noChangeArrowheads="1"/>
            </p:cNvSpPr>
            <p:nvPr/>
          </p:nvSpPr>
          <p:spPr bwMode="auto">
            <a:xfrm>
              <a:off x="793" y="238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CC3300"/>
                  </a:solidFill>
                </a:rPr>
                <a:t>H</a:t>
              </a:r>
            </a:p>
          </p:txBody>
        </p:sp>
        <p:sp>
          <p:nvSpPr>
            <p:cNvPr id="371767" name="Text Box 55"/>
            <p:cNvSpPr txBox="1">
              <a:spLocks noChangeArrowheads="1"/>
            </p:cNvSpPr>
            <p:nvPr/>
          </p:nvSpPr>
          <p:spPr bwMode="auto">
            <a:xfrm>
              <a:off x="703" y="2115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800">
                  <a:solidFill>
                    <a:srgbClr val="CC3300"/>
                  </a:solidFill>
                </a:rPr>
                <a:t>Ｙ</a:t>
              </a:r>
            </a:p>
          </p:txBody>
        </p:sp>
        <p:sp>
          <p:nvSpPr>
            <p:cNvPr id="371768" name="Text Box 56"/>
            <p:cNvSpPr txBox="1">
              <a:spLocks noChangeArrowheads="1"/>
            </p:cNvSpPr>
            <p:nvPr/>
          </p:nvSpPr>
          <p:spPr bwMode="auto">
            <a:xfrm>
              <a:off x="930" y="2659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CC3300"/>
                  </a:solidFill>
                </a:rPr>
                <a:t>N</a:t>
              </a:r>
            </a:p>
          </p:txBody>
        </p:sp>
        <p:sp>
          <p:nvSpPr>
            <p:cNvPr id="371769" name="Text Box 57"/>
            <p:cNvSpPr txBox="1">
              <a:spLocks noChangeArrowheads="1"/>
            </p:cNvSpPr>
            <p:nvPr/>
          </p:nvSpPr>
          <p:spPr bwMode="auto">
            <a:xfrm>
              <a:off x="567" y="179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800">
                  <a:solidFill>
                    <a:srgbClr val="CC3300"/>
                  </a:solidFill>
                </a:rPr>
                <a:t>６</a:t>
              </a:r>
            </a:p>
          </p:txBody>
        </p:sp>
      </p:grpSp>
      <p:grpSp>
        <p:nvGrpSpPr>
          <p:cNvPr id="371770" name="Group 58"/>
          <p:cNvGrpSpPr>
            <a:grpSpLocks/>
          </p:cNvGrpSpPr>
          <p:nvPr/>
        </p:nvGrpSpPr>
        <p:grpSpPr bwMode="auto">
          <a:xfrm>
            <a:off x="5303838" y="2852739"/>
            <a:ext cx="1009650" cy="1887537"/>
            <a:chOff x="567" y="1797"/>
            <a:chExt cx="636" cy="1189"/>
          </a:xfrm>
        </p:grpSpPr>
        <p:sp>
          <p:nvSpPr>
            <p:cNvPr id="371771" name="Text Box 59"/>
            <p:cNvSpPr txBox="1">
              <a:spLocks noChangeArrowheads="1"/>
            </p:cNvSpPr>
            <p:nvPr/>
          </p:nvSpPr>
          <p:spPr bwMode="auto">
            <a:xfrm>
              <a:off x="793" y="238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CC3300"/>
                  </a:solidFill>
                </a:rPr>
                <a:t>J</a:t>
              </a:r>
            </a:p>
          </p:txBody>
        </p:sp>
        <p:sp>
          <p:nvSpPr>
            <p:cNvPr id="371772" name="Text Box 60"/>
            <p:cNvSpPr txBox="1">
              <a:spLocks noChangeArrowheads="1"/>
            </p:cNvSpPr>
            <p:nvPr/>
          </p:nvSpPr>
          <p:spPr bwMode="auto">
            <a:xfrm>
              <a:off x="703" y="2115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CC3300"/>
                  </a:solidFill>
                </a:rPr>
                <a:t>U</a:t>
              </a:r>
            </a:p>
          </p:txBody>
        </p:sp>
        <p:sp>
          <p:nvSpPr>
            <p:cNvPr id="371773" name="Text Box 61"/>
            <p:cNvSpPr txBox="1">
              <a:spLocks noChangeArrowheads="1"/>
            </p:cNvSpPr>
            <p:nvPr/>
          </p:nvSpPr>
          <p:spPr bwMode="auto">
            <a:xfrm>
              <a:off x="930" y="2659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CC3300"/>
                  </a:solidFill>
                </a:rPr>
                <a:t>M</a:t>
              </a:r>
            </a:p>
          </p:txBody>
        </p:sp>
        <p:sp>
          <p:nvSpPr>
            <p:cNvPr id="371774" name="Text Box 62"/>
            <p:cNvSpPr txBox="1">
              <a:spLocks noChangeArrowheads="1"/>
            </p:cNvSpPr>
            <p:nvPr/>
          </p:nvSpPr>
          <p:spPr bwMode="auto">
            <a:xfrm>
              <a:off x="567" y="179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800">
                  <a:solidFill>
                    <a:srgbClr val="CC3300"/>
                  </a:solidFill>
                </a:rPr>
                <a:t>７</a:t>
              </a:r>
            </a:p>
          </p:txBody>
        </p:sp>
      </p:grpSp>
      <p:sp>
        <p:nvSpPr>
          <p:cNvPr id="371775" name="AutoShape 63"/>
          <p:cNvSpPr>
            <a:spLocks noChangeArrowheads="1"/>
          </p:cNvSpPr>
          <p:nvPr/>
        </p:nvSpPr>
        <p:spPr bwMode="auto">
          <a:xfrm>
            <a:off x="5087938" y="1341438"/>
            <a:ext cx="1441450" cy="1008062"/>
          </a:xfrm>
          <a:prstGeom prst="wedgeRoundRectCallout">
            <a:avLst>
              <a:gd name="adj1" fmla="val -31940"/>
              <a:gd name="adj2" fmla="val 104171"/>
              <a:gd name="adj3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ja-JP" altLang="en-US"/>
              <a:t>右手</a:t>
            </a:r>
          </a:p>
          <a:p>
            <a:r>
              <a:rPr lang="ja-JP" altLang="en-US"/>
              <a:t>人差し指</a:t>
            </a:r>
          </a:p>
        </p:txBody>
      </p:sp>
      <p:grpSp>
        <p:nvGrpSpPr>
          <p:cNvPr id="371776" name="Group 64"/>
          <p:cNvGrpSpPr>
            <a:grpSpLocks/>
          </p:cNvGrpSpPr>
          <p:nvPr/>
        </p:nvGrpSpPr>
        <p:grpSpPr bwMode="auto">
          <a:xfrm>
            <a:off x="6672263" y="2781300"/>
            <a:ext cx="1009650" cy="1887538"/>
            <a:chOff x="567" y="1797"/>
            <a:chExt cx="636" cy="1189"/>
          </a:xfrm>
        </p:grpSpPr>
        <p:sp>
          <p:nvSpPr>
            <p:cNvPr id="371777" name="Text Box 65"/>
            <p:cNvSpPr txBox="1">
              <a:spLocks noChangeArrowheads="1"/>
            </p:cNvSpPr>
            <p:nvPr/>
          </p:nvSpPr>
          <p:spPr bwMode="auto">
            <a:xfrm>
              <a:off x="793" y="238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800">
                  <a:solidFill>
                    <a:srgbClr val="0000FF"/>
                  </a:solidFill>
                </a:rPr>
                <a:t>；</a:t>
              </a:r>
            </a:p>
          </p:txBody>
        </p:sp>
        <p:sp>
          <p:nvSpPr>
            <p:cNvPr id="371778" name="Text Box 66"/>
            <p:cNvSpPr txBox="1">
              <a:spLocks noChangeArrowheads="1"/>
            </p:cNvSpPr>
            <p:nvPr/>
          </p:nvSpPr>
          <p:spPr bwMode="auto">
            <a:xfrm>
              <a:off x="703" y="2115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800">
                  <a:solidFill>
                    <a:srgbClr val="0000FF"/>
                  </a:solidFill>
                </a:rPr>
                <a:t>P</a:t>
              </a:r>
            </a:p>
          </p:txBody>
        </p:sp>
        <p:sp>
          <p:nvSpPr>
            <p:cNvPr id="371779" name="Text Box 67"/>
            <p:cNvSpPr txBox="1">
              <a:spLocks noChangeArrowheads="1"/>
            </p:cNvSpPr>
            <p:nvPr/>
          </p:nvSpPr>
          <p:spPr bwMode="auto">
            <a:xfrm>
              <a:off x="930" y="2659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800">
                  <a:solidFill>
                    <a:srgbClr val="0000FF"/>
                  </a:solidFill>
                </a:rPr>
                <a:t>？</a:t>
              </a:r>
            </a:p>
          </p:txBody>
        </p:sp>
        <p:sp>
          <p:nvSpPr>
            <p:cNvPr id="371780" name="Text Box 68"/>
            <p:cNvSpPr txBox="1">
              <a:spLocks noChangeArrowheads="1"/>
            </p:cNvSpPr>
            <p:nvPr/>
          </p:nvSpPr>
          <p:spPr bwMode="auto">
            <a:xfrm>
              <a:off x="567" y="1797"/>
              <a:ext cx="27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800">
                  <a:solidFill>
                    <a:srgbClr val="0000FF"/>
                  </a:solidFill>
                </a:rPr>
                <a:t>０</a:t>
              </a:r>
            </a:p>
          </p:txBody>
        </p:sp>
      </p:grpSp>
      <p:sp>
        <p:nvSpPr>
          <p:cNvPr id="371781" name="AutoShape 69"/>
          <p:cNvSpPr>
            <a:spLocks noChangeArrowheads="1"/>
          </p:cNvSpPr>
          <p:nvPr/>
        </p:nvSpPr>
        <p:spPr bwMode="auto">
          <a:xfrm>
            <a:off x="7896225" y="1412876"/>
            <a:ext cx="1441450" cy="1008063"/>
          </a:xfrm>
          <a:prstGeom prst="wedgeRoundRectCallout">
            <a:avLst>
              <a:gd name="adj1" fmla="val -106500"/>
              <a:gd name="adj2" fmla="val 125750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ja-JP" altLang="en-US"/>
              <a:t>右手</a:t>
            </a:r>
          </a:p>
          <a:p>
            <a:r>
              <a:rPr lang="ja-JP" altLang="en-US"/>
              <a:t>小指</a:t>
            </a:r>
          </a:p>
        </p:txBody>
      </p:sp>
      <p:sp>
        <p:nvSpPr>
          <p:cNvPr id="371782" name="AutoShape 70"/>
          <p:cNvSpPr>
            <a:spLocks noChangeArrowheads="1"/>
          </p:cNvSpPr>
          <p:nvPr/>
        </p:nvSpPr>
        <p:spPr bwMode="auto">
          <a:xfrm>
            <a:off x="6167439" y="5229226"/>
            <a:ext cx="4249737" cy="1152525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/>
              <a:t>指は「</a:t>
            </a:r>
            <a:r>
              <a:rPr lang="en-US" altLang="ja-JP" b="1">
                <a:solidFill>
                  <a:schemeClr val="accent2"/>
                </a:solidFill>
              </a:rPr>
              <a:t>ASDF</a:t>
            </a:r>
            <a:r>
              <a:rPr lang="ja-JP" altLang="en-US" b="1">
                <a:solidFill>
                  <a:schemeClr val="accent2"/>
                </a:solidFill>
              </a:rPr>
              <a:t>　</a:t>
            </a:r>
            <a:r>
              <a:rPr lang="en-US" altLang="ja-JP" b="1">
                <a:solidFill>
                  <a:schemeClr val="accent2"/>
                </a:solidFill>
              </a:rPr>
              <a:t>JKL</a:t>
            </a:r>
            <a:r>
              <a:rPr lang="ja-JP" altLang="en-US" b="1">
                <a:solidFill>
                  <a:schemeClr val="accent2"/>
                </a:solidFill>
              </a:rPr>
              <a:t>；</a:t>
            </a:r>
            <a:r>
              <a:rPr lang="ja-JP" altLang="en-US"/>
              <a:t>」の上　</a:t>
            </a:r>
          </a:p>
        </p:txBody>
      </p:sp>
    </p:spTree>
    <p:extLst>
      <p:ext uri="{BB962C8B-B14F-4D97-AF65-F5344CB8AC3E}">
        <p14:creationId xmlns:p14="http://schemas.microsoft.com/office/powerpoint/2010/main" val="63626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7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7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7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7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7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71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7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7178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71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47" grpId="0" animBg="1"/>
      <p:bldP spid="371753" grpId="0" animBg="1"/>
      <p:bldP spid="371759" grpId="0" animBg="1"/>
      <p:bldP spid="371775" grpId="0" animBg="1"/>
      <p:bldP spid="371781" grpId="0" animBg="1"/>
      <p:bldP spid="371782" grpId="0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タッチタイピングのまとめ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8688" y="1341439"/>
            <a:ext cx="8469312" cy="4535487"/>
          </a:xfrm>
        </p:spPr>
        <p:txBody>
          <a:bodyPr/>
          <a:lstStyle/>
          <a:p>
            <a:r>
              <a:rPr lang="ja-JP" altLang="en-US"/>
              <a:t>コンピュータは「道具」である</a:t>
            </a:r>
          </a:p>
          <a:p>
            <a:r>
              <a:rPr lang="ja-JP" altLang="en-US"/>
              <a:t>正しい使い方をしよう</a:t>
            </a:r>
          </a:p>
          <a:p>
            <a:r>
              <a:rPr lang="ja-JP" altLang="en-US"/>
              <a:t>タッチタイピングは慣れ</a:t>
            </a:r>
          </a:p>
          <a:p>
            <a:pPr lvl="1"/>
            <a:r>
              <a:rPr lang="ja-JP" altLang="en-US"/>
              <a:t>授業を受けながら</a:t>
            </a:r>
            <a:r>
              <a:rPr lang="ja-JP" altLang="en-US">
                <a:solidFill>
                  <a:schemeClr val="accent2"/>
                </a:solidFill>
              </a:rPr>
              <a:t>意識するだけ</a:t>
            </a:r>
            <a:r>
              <a:rPr lang="ja-JP" altLang="en-US"/>
              <a:t>で出来る</a:t>
            </a:r>
          </a:p>
          <a:p>
            <a:pPr lvl="1"/>
            <a:r>
              <a:rPr lang="ja-JP" altLang="en-US"/>
              <a:t>手元は</a:t>
            </a:r>
            <a:r>
              <a:rPr lang="ja-JP" altLang="en-US">
                <a:solidFill>
                  <a:schemeClr val="accent2"/>
                </a:solidFill>
              </a:rPr>
              <a:t>見てもよい</a:t>
            </a:r>
          </a:p>
          <a:p>
            <a:pPr lvl="1"/>
            <a:r>
              <a:rPr lang="ja-JP" altLang="en-US"/>
              <a:t>キーを押す</a:t>
            </a:r>
            <a:r>
              <a:rPr lang="ja-JP" altLang="en-US">
                <a:solidFill>
                  <a:schemeClr val="accent2"/>
                </a:solidFill>
              </a:rPr>
              <a:t>指は必ず守る</a:t>
            </a:r>
          </a:p>
          <a:p>
            <a:pPr lvl="1"/>
            <a:r>
              <a:rPr lang="ja-JP" altLang="en-US">
                <a:solidFill>
                  <a:schemeClr val="accent2"/>
                </a:solidFill>
              </a:rPr>
              <a:t>ホームポジション</a:t>
            </a:r>
            <a:r>
              <a:rPr lang="ja-JP" altLang="en-US"/>
              <a:t>に</a:t>
            </a:r>
            <a:r>
              <a:rPr lang="ja-JP" altLang="en-US">
                <a:solidFill>
                  <a:schemeClr val="accent2"/>
                </a:solidFill>
              </a:rPr>
              <a:t>絶対に戻る</a:t>
            </a:r>
          </a:p>
        </p:txBody>
      </p:sp>
    </p:spTree>
    <p:extLst>
      <p:ext uri="{BB962C8B-B14F-4D97-AF65-F5344CB8AC3E}">
        <p14:creationId xmlns:p14="http://schemas.microsoft.com/office/powerpoint/2010/main" val="3525406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81188" y="214313"/>
            <a:ext cx="8272462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ja-JP" altLang="en-US" sz="4400" b="1">
                <a:solidFill>
                  <a:schemeClr val="tx1"/>
                </a:solidFill>
              </a:rPr>
              <a:t>ホームポジションを覚えよう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74825" y="1268413"/>
            <a:ext cx="86423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defRPr>
            </a:lvl9pPr>
          </a:lstStyle>
          <a:p>
            <a:pPr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ja-JP" altLang="en-US" sz="3600" b="1" i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Ｆ</a:t>
            </a:r>
            <a:r>
              <a:rPr lang="ja-JP" altLang="en-US" sz="3600" b="1">
                <a:latin typeface="HG丸ｺﾞｼｯｸM-PRO" pitchFamily="50" charset="-128"/>
                <a:ea typeface="HG丸ｺﾞｼｯｸM-PRO" pitchFamily="50" charset="-128"/>
              </a:rPr>
              <a:t>と</a:t>
            </a:r>
            <a:r>
              <a:rPr lang="ja-JP" altLang="en-US" sz="3600" b="1" i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Ｊ</a:t>
            </a:r>
            <a:r>
              <a:rPr lang="ja-JP" altLang="en-US" sz="3600" b="1">
                <a:latin typeface="HG丸ｺﾞｼｯｸM-PRO" pitchFamily="50" charset="-128"/>
                <a:ea typeface="HG丸ｺﾞｼｯｸM-PRO" pitchFamily="50" charset="-128"/>
              </a:rPr>
              <a:t>に人差し指</a:t>
            </a:r>
          </a:p>
          <a:p>
            <a:pPr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ja-JP" altLang="en-US" sz="3600" b="1">
                <a:latin typeface="HG丸ｺﾞｼｯｸM-PRO" pitchFamily="50" charset="-128"/>
                <a:ea typeface="HG丸ｺﾞｼｯｸM-PRO" pitchFamily="50" charset="-128"/>
              </a:rPr>
              <a:t>指は丸めて軽くのせる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63751" y="2473326"/>
            <a:ext cx="7777163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9328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おしまい</a:t>
            </a:r>
          </a:p>
        </p:txBody>
      </p:sp>
      <p:sp>
        <p:nvSpPr>
          <p:cNvPr id="2457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1127448" y="990600"/>
            <a:ext cx="9001000" cy="1371600"/>
          </a:xfrm>
        </p:spPr>
        <p:txBody>
          <a:bodyPr/>
          <a:lstStyle/>
          <a:p>
            <a:r>
              <a:rPr lang="ja-JP" altLang="en-US" sz="6600" dirty="0"/>
              <a:t>第１</a:t>
            </a:r>
            <a:r>
              <a:rPr lang="en-US" altLang="ja-JP" sz="6600" dirty="0"/>
              <a:t>CALL</a:t>
            </a:r>
            <a:r>
              <a:rPr lang="ja-JP" altLang="en-US" sz="6600" dirty="0"/>
              <a:t>教室の使い方</a:t>
            </a:r>
          </a:p>
        </p:txBody>
      </p:sp>
      <p:sp>
        <p:nvSpPr>
          <p:cNvPr id="6" name="サブタイトル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z="4400" dirty="0"/>
              <a:t>情報科　　能城　茂雄（のしろ　しげお）</a:t>
            </a:r>
            <a:endParaRPr lang="en-US" altLang="ja-JP" sz="4400" dirty="0"/>
          </a:p>
          <a:p>
            <a:endParaRPr lang="en-US" altLang="ja-JP" sz="4400" dirty="0"/>
          </a:p>
        </p:txBody>
      </p:sp>
    </p:spTree>
    <p:extLst>
      <p:ext uri="{BB962C8B-B14F-4D97-AF65-F5344CB8AC3E}">
        <p14:creationId xmlns:p14="http://schemas.microsoft.com/office/powerpoint/2010/main" val="3514802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376" y="2035352"/>
            <a:ext cx="7147995" cy="476533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本体の電源を入れる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画面の電源に</a:t>
            </a:r>
            <a:r>
              <a:rPr kumimoji="1" lang="ja-JP" altLang="en-US" dirty="0" smtClean="0"/>
              <a:t>は</a:t>
            </a:r>
            <a:r>
              <a:rPr kumimoji="1" lang="ja-JP" altLang="en-US" u="sng" dirty="0" smtClean="0">
                <a:solidFill>
                  <a:srgbClr val="FF0000"/>
                </a:solidFill>
              </a:rPr>
              <a:t>触らない</a:t>
            </a:r>
            <a:endParaRPr kumimoji="1" lang="ja-JP" altLang="en-US" u="sng" dirty="0">
              <a:solidFill>
                <a:srgbClr val="FF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 </a:t>
            </a:r>
            <a:r>
              <a:rPr lang="ja-JP" altLang="en-US" dirty="0"/>
              <a:t>能城茂雄　</a:t>
            </a:r>
            <a:r>
              <a:rPr lang="en-US" altLang="ja-JP" dirty="0"/>
              <a:t>http://noshiro.shgeo.jp/ </a:t>
            </a:r>
          </a:p>
        </p:txBody>
      </p:sp>
      <p:sp>
        <p:nvSpPr>
          <p:cNvPr id="7" name="円/楕円 6"/>
          <p:cNvSpPr/>
          <p:nvPr/>
        </p:nvSpPr>
        <p:spPr>
          <a:xfrm>
            <a:off x="5159895" y="2996952"/>
            <a:ext cx="864096" cy="432048"/>
          </a:xfrm>
          <a:prstGeom prst="ellipse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3124468" y="3068960"/>
            <a:ext cx="864096" cy="432048"/>
          </a:xfrm>
          <a:prstGeom prst="ellipse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15990" y="4080755"/>
            <a:ext cx="3531372" cy="2527351"/>
          </a:xfrm>
          <a:prstGeom prst="rect">
            <a:avLst/>
          </a:prstGeom>
        </p:spPr>
      </p:pic>
      <p:sp>
        <p:nvSpPr>
          <p:cNvPr id="9" name="円/楕円 8"/>
          <p:cNvSpPr/>
          <p:nvPr/>
        </p:nvSpPr>
        <p:spPr>
          <a:xfrm>
            <a:off x="9408368" y="4808847"/>
            <a:ext cx="2451251" cy="432048"/>
          </a:xfrm>
          <a:prstGeom prst="ellipse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吹き出し 4"/>
          <p:cNvSpPr/>
          <p:nvPr/>
        </p:nvSpPr>
        <p:spPr>
          <a:xfrm>
            <a:off x="9408368" y="1919009"/>
            <a:ext cx="1584176" cy="792088"/>
          </a:xfrm>
          <a:prstGeom prst="wedgeRoundRectCallout">
            <a:avLst>
              <a:gd name="adj1" fmla="val 26498"/>
              <a:gd name="adj2" fmla="val 291075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画面のここは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触らない</a:t>
            </a:r>
          </a:p>
        </p:txBody>
      </p:sp>
      <p:sp>
        <p:nvSpPr>
          <p:cNvPr id="11" name="角丸四角形吹き出し 10"/>
          <p:cNvSpPr/>
          <p:nvPr/>
        </p:nvSpPr>
        <p:spPr>
          <a:xfrm>
            <a:off x="655439" y="4016759"/>
            <a:ext cx="1584176" cy="792088"/>
          </a:xfrm>
          <a:prstGeom prst="wedgeRoundRectCallout">
            <a:avLst>
              <a:gd name="adj1" fmla="val 107196"/>
              <a:gd name="adj2" fmla="val -108442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電源ボタン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068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2035" y="3717033"/>
            <a:ext cx="4824536" cy="2302768"/>
          </a:xfrm>
          <a:prstGeom prst="rect">
            <a:avLst/>
          </a:prstGeom>
        </p:spPr>
      </p:pic>
      <p:sp>
        <p:nvSpPr>
          <p:cNvPr id="20" name="円/楕円 19"/>
          <p:cNvSpPr/>
          <p:nvPr/>
        </p:nvSpPr>
        <p:spPr>
          <a:xfrm>
            <a:off x="2855640" y="5047488"/>
            <a:ext cx="1512218" cy="615582"/>
          </a:xfrm>
          <a:prstGeom prst="ellipse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授業が終わったら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3739" y="1225551"/>
            <a:ext cx="10668000" cy="4678362"/>
          </a:xfrm>
        </p:spPr>
        <p:txBody>
          <a:bodyPr/>
          <a:lstStyle/>
          <a:p>
            <a:pPr eaLnBrk="1" hangingPunct="1"/>
            <a:r>
              <a:rPr lang="ja-JP" altLang="en-US" dirty="0"/>
              <a:t>消しゴムのゴミなどは</a:t>
            </a:r>
            <a:r>
              <a:rPr lang="ja-JP" altLang="en-US" dirty="0">
                <a:solidFill>
                  <a:schemeClr val="accent2"/>
                </a:solidFill>
              </a:rPr>
              <a:t>床に落とさない</a:t>
            </a:r>
          </a:p>
          <a:p>
            <a:pPr eaLnBrk="1" hangingPunct="1"/>
            <a:r>
              <a:rPr lang="ja-JP" altLang="en-US" dirty="0"/>
              <a:t>窓は開けない！</a:t>
            </a:r>
            <a:endParaRPr lang="en-US" altLang="ja-JP" dirty="0"/>
          </a:p>
          <a:p>
            <a:pPr eaLnBrk="1" hangingPunct="1"/>
            <a:r>
              <a:rPr lang="ja-JP" altLang="en-US" dirty="0"/>
              <a:t>汚れていたら</a:t>
            </a:r>
            <a:r>
              <a:rPr lang="en-US" altLang="ja-JP" dirty="0"/>
              <a:t>OA </a:t>
            </a:r>
            <a:r>
              <a:rPr lang="ja-JP" altLang="en-US"/>
              <a:t>クリーナ</a:t>
            </a:r>
            <a:r>
              <a:rPr lang="ja-JP" altLang="en-US" smtClean="0"/>
              <a:t>ー</a:t>
            </a:r>
            <a:r>
              <a:rPr lang="ja-JP" altLang="en-US" smtClean="0"/>
              <a:t>等</a:t>
            </a:r>
            <a:r>
              <a:rPr lang="ja-JP" altLang="en-US" dirty="0"/>
              <a:t>を活用</a:t>
            </a:r>
            <a:endParaRPr lang="en-US" altLang="ja-JP" dirty="0"/>
          </a:p>
          <a:p>
            <a:pPr eaLnBrk="1" hangingPunct="1"/>
            <a:r>
              <a:rPr lang="ja-JP" altLang="en-US" dirty="0"/>
              <a:t>キーボード・マウスは所定の位置</a:t>
            </a:r>
          </a:p>
          <a:p>
            <a:pPr eaLnBrk="1" hangingPunct="1"/>
            <a:endParaRPr lang="ja-JP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ja-JP" dirty="0"/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1954214" y="6156326"/>
            <a:ext cx="8713787" cy="70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4000" u="sng" dirty="0">
                <a:solidFill>
                  <a:schemeClr val="accent2"/>
                </a:solidFill>
              </a:rPr>
              <a:t>次に使う人が気持ちよく使えるように！</a:t>
            </a:r>
          </a:p>
        </p:txBody>
      </p:sp>
      <p:pic>
        <p:nvPicPr>
          <p:cNvPr id="3076" name="Picture 4" descr="C:\Users\noshiro\Dropbox\2013授業資料\素材\ウェットティッシュ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11107" y="3687184"/>
            <a:ext cx="3601318" cy="2400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円/楕円 14"/>
          <p:cNvSpPr/>
          <p:nvPr/>
        </p:nvSpPr>
        <p:spPr>
          <a:xfrm>
            <a:off x="7680176" y="4207147"/>
            <a:ext cx="1368152" cy="864096"/>
          </a:xfrm>
          <a:prstGeom prst="ellipse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449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9667" y="188640"/>
            <a:ext cx="10668000" cy="900385"/>
          </a:xfrm>
        </p:spPr>
        <p:txBody>
          <a:bodyPr/>
          <a:lstStyle/>
          <a:p>
            <a:r>
              <a:rPr lang="ja-JP" altLang="en-US" sz="5400" dirty="0"/>
              <a:t>物</a:t>
            </a:r>
            <a:r>
              <a:rPr kumimoji="1" lang="ja-JP" altLang="en-US" sz="5400" dirty="0"/>
              <a:t>は定位置に！</a:t>
            </a:r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44072" y="2113266"/>
            <a:ext cx="5040561" cy="3801131"/>
          </a:xfr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336" y="2132856"/>
            <a:ext cx="6343327" cy="3573016"/>
          </a:xfrm>
          <a:prstGeom prst="rect">
            <a:avLst/>
          </a:prstGeom>
        </p:spPr>
      </p:pic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752096" y="1268760"/>
            <a:ext cx="10668000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kumimoji="1" sz="3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kumimoji="1" sz="3000">
                <a:solidFill>
                  <a:schemeClr val="tx1"/>
                </a:solidFill>
                <a:latin typeface="+mn-lt"/>
                <a:ea typeface="+mn-ea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u="sng" kern="0" dirty="0"/>
              <a:t>マウスや、ヘッドセットのコードを出したままにしない！</a:t>
            </a:r>
          </a:p>
        </p:txBody>
      </p:sp>
      <p:sp>
        <p:nvSpPr>
          <p:cNvPr id="10" name="正方形/長方形 9"/>
          <p:cNvSpPr/>
          <p:nvPr/>
        </p:nvSpPr>
        <p:spPr>
          <a:xfrm rot="2603317">
            <a:off x="1179242" y="3673687"/>
            <a:ext cx="4713198" cy="487046"/>
          </a:xfrm>
          <a:prstGeom prst="rect">
            <a:avLst/>
          </a:prstGeom>
          <a:solidFill>
            <a:srgbClr val="FF0000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 rot="8196835">
            <a:off x="1116239" y="3658835"/>
            <a:ext cx="4518489" cy="487046"/>
          </a:xfrm>
          <a:prstGeom prst="rect">
            <a:avLst/>
          </a:prstGeom>
          <a:solidFill>
            <a:srgbClr val="FF0000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 rot="2603317">
            <a:off x="7958251" y="3874286"/>
            <a:ext cx="4713198" cy="487046"/>
          </a:xfrm>
          <a:prstGeom prst="rect">
            <a:avLst/>
          </a:prstGeom>
          <a:solidFill>
            <a:srgbClr val="FF0000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 rot="8196835">
            <a:off x="7895248" y="3859434"/>
            <a:ext cx="4518489" cy="487046"/>
          </a:xfrm>
          <a:prstGeom prst="rect">
            <a:avLst/>
          </a:prstGeom>
          <a:solidFill>
            <a:srgbClr val="FF0000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240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ID</a:t>
            </a:r>
            <a:r>
              <a:rPr kumimoji="1" lang="ja-JP" altLang="en-US" dirty="0"/>
              <a:t>とパスワードの配布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708282" y="1387021"/>
            <a:ext cx="8568952" cy="4733940"/>
          </a:xfrm>
        </p:spPr>
        <p:txBody>
          <a:bodyPr/>
          <a:lstStyle/>
          <a:p>
            <a:r>
              <a:rPr lang="en-US" altLang="ja-JP" sz="3600" dirty="0">
                <a:solidFill>
                  <a:srgbClr val="FF0000"/>
                </a:solidFill>
              </a:rPr>
              <a:t>ID</a:t>
            </a:r>
            <a:r>
              <a:rPr lang="en-US" altLang="ja-JP" sz="3600" dirty="0"/>
              <a:t>(</a:t>
            </a:r>
            <a:r>
              <a:rPr lang="en-US" altLang="ja-JP" sz="3600" b="1" i="1" dirty="0"/>
              <a:t>id</a:t>
            </a:r>
            <a:r>
              <a:rPr lang="en-US" altLang="ja-JP" sz="3600" i="1" dirty="0"/>
              <a:t>entification</a:t>
            </a:r>
            <a:r>
              <a:rPr lang="en-US" altLang="ja-JP" sz="3600" dirty="0"/>
              <a:t>)</a:t>
            </a:r>
          </a:p>
          <a:p>
            <a:pPr lvl="1"/>
            <a:r>
              <a:rPr lang="ja-JP" altLang="en-US" sz="3400" dirty="0"/>
              <a:t>利用する権利がある人のみ</a:t>
            </a:r>
            <a:r>
              <a:rPr lang="en-US" altLang="ja-JP" sz="3400" dirty="0"/>
              <a:t>PC</a:t>
            </a:r>
            <a:r>
              <a:rPr lang="ja-JP" altLang="en-US" sz="3400" dirty="0"/>
              <a:t>利用可能</a:t>
            </a:r>
            <a:endParaRPr lang="en-US" altLang="ja-JP" sz="3400" dirty="0"/>
          </a:p>
          <a:p>
            <a:pPr lvl="2"/>
            <a:r>
              <a:rPr lang="ja-JP" altLang="en-US" sz="3200" dirty="0"/>
              <a:t>貸し借り厳禁 </a:t>
            </a:r>
            <a:r>
              <a:rPr lang="en-US" altLang="ja-JP" sz="3200" dirty="0"/>
              <a:t>-&gt; </a:t>
            </a:r>
            <a:r>
              <a:rPr lang="ja-JP" altLang="en-US" sz="3200" dirty="0"/>
              <a:t>禁を犯すと犯罪</a:t>
            </a:r>
          </a:p>
          <a:p>
            <a:pPr lvl="1"/>
            <a:r>
              <a:rPr lang="en-US" altLang="ja-JP" sz="3600" dirty="0"/>
              <a:t>ID</a:t>
            </a:r>
            <a:r>
              <a:rPr lang="ja-JP" altLang="en-US" sz="3600" dirty="0"/>
              <a:t>は個人に利用権があることの証</a:t>
            </a:r>
            <a:endParaRPr lang="en-US" altLang="ja-JP" sz="3600" dirty="0"/>
          </a:p>
          <a:p>
            <a:pPr lvl="1"/>
            <a:endParaRPr lang="en-US" altLang="ja-JP" sz="3600" dirty="0"/>
          </a:p>
          <a:p>
            <a:r>
              <a:rPr lang="ja-JP" altLang="en-US" sz="3200" dirty="0"/>
              <a:t>仮パスワードを各自に配布</a:t>
            </a:r>
          </a:p>
          <a:p>
            <a:pPr lvl="1"/>
            <a:r>
              <a:rPr lang="ja-JP" altLang="en-US" sz="3200" dirty="0"/>
              <a:t>パスワードは</a:t>
            </a:r>
            <a:r>
              <a:rPr lang="ja-JP" altLang="en-US" sz="3200" dirty="0">
                <a:solidFill>
                  <a:srgbClr val="C00000"/>
                </a:solidFill>
              </a:rPr>
              <a:t>他人には知られてはいけない</a:t>
            </a:r>
          </a:p>
          <a:p>
            <a:endParaRPr lang="ja-JP" altLang="en-US" sz="3800" dirty="0"/>
          </a:p>
          <a:p>
            <a:endParaRPr lang="ja-JP" altLang="en-US" sz="3200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1323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パスワードを変更する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ja-JP" altLang="en-US" sz="3800" dirty="0"/>
              <a:t>パスワードのポイント</a:t>
            </a:r>
          </a:p>
          <a:p>
            <a:pPr lvl="1"/>
            <a:r>
              <a:rPr lang="ja-JP" altLang="en-US" sz="3400" dirty="0"/>
              <a:t>自分だけが知っている</a:t>
            </a:r>
          </a:p>
          <a:p>
            <a:pPr lvl="2"/>
            <a:r>
              <a:rPr lang="ja-JP" altLang="en-US" sz="3200" dirty="0"/>
              <a:t>自分は忘れない</a:t>
            </a:r>
          </a:p>
          <a:p>
            <a:pPr lvl="1"/>
            <a:r>
              <a:rPr lang="ja-JP" altLang="en-US" sz="3400" dirty="0"/>
              <a:t>誕生日や電話番号などは使わない</a:t>
            </a:r>
          </a:p>
          <a:p>
            <a:pPr lvl="1"/>
            <a:r>
              <a:rPr lang="ja-JP" altLang="en-US" sz="3400" dirty="0"/>
              <a:t>短すぎない</a:t>
            </a:r>
          </a:p>
          <a:p>
            <a:pPr lvl="2"/>
            <a:r>
              <a:rPr lang="ja-JP" altLang="en-US" sz="3200" dirty="0"/>
              <a:t>学校の場合は８文字程度</a:t>
            </a:r>
          </a:p>
          <a:p>
            <a:pPr lvl="1"/>
            <a:r>
              <a:rPr lang="ja-JP" altLang="en-US" sz="3400" dirty="0"/>
              <a:t>法則性がない</a:t>
            </a:r>
          </a:p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角丸四角形 4"/>
          <p:cNvSpPr/>
          <p:nvPr/>
        </p:nvSpPr>
        <p:spPr>
          <a:xfrm>
            <a:off x="1775520" y="5805264"/>
            <a:ext cx="8712968" cy="79208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tx1"/>
                </a:solidFill>
              </a:rPr>
              <a:t>パスワードを決めたら、</a:t>
            </a:r>
            <a:r>
              <a:rPr lang="ja-JP" altLang="en-US" sz="3200" b="1" u="wavyHeavy" dirty="0">
                <a:solidFill>
                  <a:srgbClr val="C00000"/>
                </a:solidFill>
              </a:rPr>
              <a:t>ヒント</a:t>
            </a:r>
            <a:r>
              <a:rPr lang="ja-JP" altLang="en-US" sz="3200" dirty="0">
                <a:solidFill>
                  <a:schemeClr val="tx1"/>
                </a:solidFill>
              </a:rPr>
              <a:t>を</a:t>
            </a:r>
            <a:r>
              <a:rPr lang="ja-JP" altLang="en-US" sz="3200" b="1" dirty="0">
                <a:solidFill>
                  <a:schemeClr val="tx1"/>
                </a:solidFill>
              </a:rPr>
              <a:t>メモする！！</a:t>
            </a:r>
          </a:p>
        </p:txBody>
      </p:sp>
    </p:spTree>
    <p:extLst>
      <p:ext uri="{BB962C8B-B14F-4D97-AF65-F5344CB8AC3E}">
        <p14:creationId xmlns:p14="http://schemas.microsoft.com/office/powerpoint/2010/main" val="1958237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>
          <a:xfrm>
            <a:off x="719667" y="188640"/>
            <a:ext cx="10668000" cy="900385"/>
          </a:xfrm>
        </p:spPr>
        <p:txBody>
          <a:bodyPr/>
          <a:lstStyle/>
          <a:p>
            <a:r>
              <a:rPr lang="ja-JP" altLang="en-US" sz="5400" dirty="0"/>
              <a:t>パスワードの設定方法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23392" y="1268760"/>
            <a:ext cx="7100887" cy="4678362"/>
          </a:xfrm>
        </p:spPr>
        <p:txBody>
          <a:bodyPr/>
          <a:lstStyle/>
          <a:p>
            <a:r>
              <a:rPr lang="ja-JP" altLang="en-US" sz="3000" dirty="0"/>
              <a:t>「</a:t>
            </a:r>
            <a:r>
              <a:rPr lang="en-US" altLang="ja-JP" sz="3000" dirty="0"/>
              <a:t>Ctrl</a:t>
            </a:r>
            <a:r>
              <a:rPr lang="ja-JP" altLang="en-US" sz="3000" dirty="0"/>
              <a:t>」＋「</a:t>
            </a:r>
            <a:r>
              <a:rPr lang="en-US" altLang="ja-JP" sz="3000" dirty="0"/>
              <a:t>Alt</a:t>
            </a:r>
            <a:r>
              <a:rPr lang="ja-JP" altLang="en-US" sz="3000" dirty="0"/>
              <a:t>」＋「</a:t>
            </a:r>
            <a:r>
              <a:rPr lang="en-US" altLang="ja-JP" sz="3000" dirty="0"/>
              <a:t>Delete</a:t>
            </a:r>
            <a:r>
              <a:rPr lang="ja-JP" altLang="en-US" sz="3000" dirty="0"/>
              <a:t>」</a:t>
            </a:r>
          </a:p>
        </p:txBody>
      </p:sp>
      <p:pic>
        <p:nvPicPr>
          <p:cNvPr id="3" name="コンテンツ プレースホルダー 2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336" y="1875631"/>
            <a:ext cx="3744416" cy="5685701"/>
          </a:xfrm>
        </p:spPr>
      </p:pic>
      <p:sp>
        <p:nvSpPr>
          <p:cNvPr id="361478" name="Oval 6"/>
          <p:cNvSpPr>
            <a:spLocks noChangeArrowheads="1"/>
          </p:cNvSpPr>
          <p:nvPr/>
        </p:nvSpPr>
        <p:spPr bwMode="auto">
          <a:xfrm>
            <a:off x="205730" y="3706837"/>
            <a:ext cx="3143272" cy="45243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2104" y="1875631"/>
            <a:ext cx="4752528" cy="4765330"/>
          </a:xfrm>
          <a:prstGeom prst="rect">
            <a:avLst/>
          </a:prstGeom>
        </p:spPr>
      </p:pic>
      <p:sp>
        <p:nvSpPr>
          <p:cNvPr id="11" name="角丸四角形吹き出し 10"/>
          <p:cNvSpPr/>
          <p:nvPr/>
        </p:nvSpPr>
        <p:spPr>
          <a:xfrm>
            <a:off x="3738063" y="3933056"/>
            <a:ext cx="3808740" cy="936104"/>
          </a:xfrm>
          <a:prstGeom prst="wedgeRoundRectCallout">
            <a:avLst>
              <a:gd name="adj1" fmla="val 62783"/>
              <a:gd name="adj2" fmla="val 40158"/>
              <a:gd name="adj3" fmla="val 16667"/>
            </a:avLst>
          </a:prstGeom>
          <a:solidFill>
            <a:srgbClr val="FFFFCC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創英角ﾎﾟｯﾌﾟ体" pitchFamily="49" charset="-128"/>
                <a:ea typeface="HG創英角ﾎﾟｯﾌﾟ体" pitchFamily="49" charset="-128"/>
              </a:rPr>
              <a:t>プリントに書いてある</a:t>
            </a:r>
            <a:endParaRPr lang="en-US" altLang="ja-JP" sz="2400" dirty="0">
              <a:solidFill>
                <a:schemeClr val="tx1"/>
              </a:solidFill>
              <a:latin typeface="HG創英角ﾎﾟｯﾌﾟ体" pitchFamily="49" charset="-128"/>
              <a:ea typeface="HG創英角ﾎﾟｯﾌﾟ体" pitchFamily="49" charset="-128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創英角ﾎﾟｯﾌﾟ体" pitchFamily="49" charset="-128"/>
                <a:ea typeface="HG創英角ﾎﾟｯﾌﾟ体" pitchFamily="49" charset="-128"/>
              </a:rPr>
              <a:t>初期パスワード</a:t>
            </a:r>
          </a:p>
        </p:txBody>
      </p:sp>
      <p:sp>
        <p:nvSpPr>
          <p:cNvPr id="12" name="角丸四角形吹き出し 11"/>
          <p:cNvSpPr/>
          <p:nvPr/>
        </p:nvSpPr>
        <p:spPr>
          <a:xfrm>
            <a:off x="3719737" y="5013176"/>
            <a:ext cx="3827067" cy="468052"/>
          </a:xfrm>
          <a:prstGeom prst="wedgeRoundRectCallout">
            <a:avLst>
              <a:gd name="adj1" fmla="val 61940"/>
              <a:gd name="adj2" fmla="val 193"/>
              <a:gd name="adj3" fmla="val 16667"/>
            </a:avLst>
          </a:prstGeom>
          <a:solidFill>
            <a:srgbClr val="FFFFCC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創英角ﾎﾟｯﾌﾟ体" pitchFamily="49" charset="-128"/>
                <a:ea typeface="HG創英角ﾎﾟｯﾌﾟ体" pitchFamily="49" charset="-128"/>
              </a:rPr>
              <a:t>自分で決めたパスワード</a:t>
            </a:r>
          </a:p>
        </p:txBody>
      </p:sp>
      <p:sp>
        <p:nvSpPr>
          <p:cNvPr id="13" name="角丸四角形吹き出し 12"/>
          <p:cNvSpPr/>
          <p:nvPr/>
        </p:nvSpPr>
        <p:spPr>
          <a:xfrm>
            <a:off x="3719736" y="5661248"/>
            <a:ext cx="4032449" cy="720080"/>
          </a:xfrm>
          <a:prstGeom prst="wedgeRoundRectCallout">
            <a:avLst>
              <a:gd name="adj1" fmla="val 56460"/>
              <a:gd name="adj2" fmla="val -29536"/>
              <a:gd name="adj3" fmla="val 16667"/>
            </a:avLst>
          </a:prstGeom>
          <a:solidFill>
            <a:srgbClr val="FFFFCC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創英角ﾎﾟｯﾌﾟ体" pitchFamily="49" charset="-128"/>
                <a:ea typeface="HG創英角ﾎﾟｯﾌﾟ体" pitchFamily="49" charset="-128"/>
              </a:rPr>
              <a:t>自分で決めたパスワードを</a:t>
            </a:r>
            <a:endParaRPr lang="en-US" altLang="ja-JP" sz="2400" dirty="0">
              <a:solidFill>
                <a:schemeClr val="tx1"/>
              </a:solidFill>
              <a:latin typeface="HG創英角ﾎﾟｯﾌﾟ体" pitchFamily="49" charset="-128"/>
              <a:ea typeface="HG創英角ﾎﾟｯﾌﾟ体" pitchFamily="49" charset="-128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創英角ﾎﾟｯﾌﾟ体" pitchFamily="49" charset="-128"/>
                <a:ea typeface="HG創英角ﾎﾟｯﾌﾟ体" pitchFamily="49" charset="-128"/>
              </a:rPr>
              <a:t>もう一度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8112224" y="4221088"/>
            <a:ext cx="1728192" cy="1800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自分の</a:t>
            </a:r>
            <a:r>
              <a:rPr kumimoji="1" lang="en-US" altLang="ja-JP" dirty="0">
                <a:solidFill>
                  <a:schemeClr val="tx1"/>
                </a:solidFill>
              </a:rPr>
              <a:t>ID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59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1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CALL</a:t>
            </a:r>
            <a:r>
              <a:rPr kumimoji="1" lang="ja-JP" altLang="en-US" dirty="0"/>
              <a:t>教室の</a:t>
            </a:r>
            <a:r>
              <a:rPr kumimoji="1" lang="en-US" altLang="ja-JP" dirty="0"/>
              <a:t>PC	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環境復元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再起動（電源</a:t>
            </a:r>
            <a:r>
              <a:rPr kumimoji="1" lang="en-US" altLang="ja-JP" dirty="0"/>
              <a:t>OFF)</a:t>
            </a:r>
            <a:r>
              <a:rPr kumimoji="1" lang="ja-JP" altLang="en-US" dirty="0"/>
              <a:t>で、すべてが消えます。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Z</a:t>
            </a:r>
            <a:r>
              <a:rPr kumimoji="1" lang="ja-JP" altLang="en-US" dirty="0"/>
              <a:t>ドライブ</a:t>
            </a:r>
            <a:endParaRPr kumimoji="1" lang="en-US" altLang="ja-JP" dirty="0"/>
          </a:p>
          <a:p>
            <a:pPr lvl="1"/>
            <a:r>
              <a:rPr lang="ja-JP" altLang="en-US" dirty="0"/>
              <a:t>保存したいデータは、</a:t>
            </a:r>
            <a:r>
              <a:rPr lang="en-US" altLang="ja-JP" dirty="0"/>
              <a:t>Z</a:t>
            </a:r>
            <a:r>
              <a:rPr lang="ja-JP" altLang="en-US" dirty="0"/>
              <a:t>ドライブを利用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3934188"/>
      </p:ext>
    </p:extLst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5404</TotalTime>
  <Words>603</Words>
  <PresentationFormat>ワイド画面</PresentationFormat>
  <Paragraphs>149</Paragraphs>
  <Slides>19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9" baseType="lpstr">
      <vt:lpstr>HG丸ｺﾞｼｯｸM-PRO</vt:lpstr>
      <vt:lpstr>HG創英角ﾎﾟｯﾌﾟ体</vt:lpstr>
      <vt:lpstr>ＭＳ Ｐゴシック</vt:lpstr>
      <vt:lpstr>ＭＳ Ｐ明朝</vt:lpstr>
      <vt:lpstr>Arial</vt:lpstr>
      <vt:lpstr>Tahoma</vt:lpstr>
      <vt:lpstr>Times New Roman</vt:lpstr>
      <vt:lpstr>Verdana</vt:lpstr>
      <vt:lpstr>Wingdings</vt:lpstr>
      <vt:lpstr>Profile</vt:lpstr>
      <vt:lpstr>自分の番号のところに座ってください</vt:lpstr>
      <vt:lpstr>第１CALL教室の使い方</vt:lpstr>
      <vt:lpstr>本体の電源を入れる</vt:lpstr>
      <vt:lpstr>授業が終わったら</vt:lpstr>
      <vt:lpstr>物は定位置に！</vt:lpstr>
      <vt:lpstr>IDとパスワードの配布</vt:lpstr>
      <vt:lpstr>パスワードを変更する</vt:lpstr>
      <vt:lpstr>パスワードの設定方法</vt:lpstr>
      <vt:lpstr>CALL教室のPC </vt:lpstr>
      <vt:lpstr>プリンターの使用について</vt:lpstr>
      <vt:lpstr>部屋の利用について</vt:lpstr>
      <vt:lpstr>道具は正しく使いましょう　</vt:lpstr>
      <vt:lpstr>道具は適切に使用する</vt:lpstr>
      <vt:lpstr>キーボードの正しい使い方</vt:lpstr>
      <vt:lpstr>指の置き方</vt:lpstr>
      <vt:lpstr>指の守備範囲</vt:lpstr>
      <vt:lpstr>タッチタイピングのまとめ</vt:lpstr>
      <vt:lpstr>ホームポジションを覚えよう</vt:lpstr>
      <vt:lpstr>おしまい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2013-04-12T23:35:20Z</cp:lastPrinted>
  <dcterms:created xsi:type="dcterms:W3CDTF">2005-12-24T13:25:25Z</dcterms:created>
  <dcterms:modified xsi:type="dcterms:W3CDTF">2021-10-26T04:38:57Z</dcterms:modified>
</cp:coreProperties>
</file>