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4"/>
  </p:notesMasterIdLst>
  <p:sldIdLst>
    <p:sldId id="257" r:id="rId2"/>
    <p:sldId id="730" r:id="rId3"/>
    <p:sldId id="513" r:id="rId4"/>
    <p:sldId id="670" r:id="rId5"/>
    <p:sldId id="747" r:id="rId6"/>
    <p:sldId id="776" r:id="rId7"/>
    <p:sldId id="779" r:id="rId8"/>
    <p:sldId id="514" r:id="rId9"/>
    <p:sldId id="732" r:id="rId10"/>
    <p:sldId id="733" r:id="rId11"/>
    <p:sldId id="734" r:id="rId12"/>
    <p:sldId id="735" r:id="rId13"/>
    <p:sldId id="737" r:id="rId14"/>
    <p:sldId id="780" r:id="rId15"/>
    <p:sldId id="462" r:id="rId16"/>
    <p:sldId id="463" r:id="rId17"/>
    <p:sldId id="716" r:id="rId18"/>
    <p:sldId id="717" r:id="rId19"/>
    <p:sldId id="736" r:id="rId20"/>
    <p:sldId id="738" r:id="rId21"/>
    <p:sldId id="777" r:id="rId22"/>
    <p:sldId id="740" r:id="rId23"/>
    <p:sldId id="741" r:id="rId24"/>
    <p:sldId id="713" r:id="rId25"/>
    <p:sldId id="668" r:id="rId26"/>
    <p:sldId id="444" r:id="rId27"/>
    <p:sldId id="745" r:id="rId28"/>
    <p:sldId id="726" r:id="rId29"/>
    <p:sldId id="775" r:id="rId30"/>
    <p:sldId id="727" r:id="rId31"/>
    <p:sldId id="728" r:id="rId32"/>
    <p:sldId id="746"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佐々木 雄希" initials="佐々木" lastIdx="1" clrIdx="0">
    <p:extLst>
      <p:ext uri="{19B8F6BF-5375-455C-9EA6-DF929625EA0E}">
        <p15:presenceInfo xmlns:p15="http://schemas.microsoft.com/office/powerpoint/2012/main" userId="3f50b8bf42c809c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173" autoAdjust="0"/>
    <p:restoredTop sz="94824" autoAdjust="0"/>
  </p:normalViewPr>
  <p:slideViewPr>
    <p:cSldViewPr snapToGrid="0" showGuides="1">
      <p:cViewPr varScale="1">
        <p:scale>
          <a:sx n="72" d="100"/>
          <a:sy n="72" d="100"/>
        </p:scale>
        <p:origin x="58" y="389"/>
      </p:cViewPr>
      <p:guideLst>
        <p:guide orient="horz" pos="2160"/>
        <p:guide pos="3817"/>
      </p:guideLst>
    </p:cSldViewPr>
  </p:slideViewPr>
  <p:notesTextViewPr>
    <p:cViewPr>
      <p:scale>
        <a:sx n="1" d="1"/>
        <a:sy n="1" d="1"/>
      </p:scale>
      <p:origin x="0" y="0"/>
    </p:cViewPr>
  </p:notesTextViewPr>
  <p:sorterViewPr>
    <p:cViewPr>
      <p:scale>
        <a:sx n="125" d="100"/>
        <a:sy n="125" d="100"/>
      </p:scale>
      <p:origin x="0" y="-447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114116-AEB7-439C-A291-D21E20071CBD}" type="datetimeFigureOut">
              <a:rPr kumimoji="1" lang="ja-JP" altLang="en-US" smtClean="0"/>
              <a:t>2022/3/17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340DDE-99EA-4A89-A1FB-1501A66E970C}" type="slidenum">
              <a:rPr kumimoji="1" lang="ja-JP" altLang="en-US" smtClean="0"/>
              <a:t>‹#›</a:t>
            </a:fld>
            <a:endParaRPr kumimoji="1" lang="ja-JP" altLang="en-US"/>
          </a:p>
        </p:txBody>
      </p:sp>
    </p:spTree>
    <p:extLst>
      <p:ext uri="{BB962C8B-B14F-4D97-AF65-F5344CB8AC3E}">
        <p14:creationId xmlns:p14="http://schemas.microsoft.com/office/powerpoint/2010/main" val="36365483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2340DDE-99EA-4A89-A1FB-1501A66E970C}" type="slidenum">
              <a:rPr kumimoji="1" lang="ja-JP" altLang="en-US" smtClean="0"/>
              <a:t>1</a:t>
            </a:fld>
            <a:endParaRPr kumimoji="1" lang="ja-JP" altLang="en-US"/>
          </a:p>
        </p:txBody>
      </p:sp>
    </p:spTree>
    <p:extLst>
      <p:ext uri="{BB962C8B-B14F-4D97-AF65-F5344CB8AC3E}">
        <p14:creationId xmlns:p14="http://schemas.microsoft.com/office/powerpoint/2010/main" val="3390394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10</a:t>
            </a:fld>
            <a:endParaRPr kumimoji="1" lang="ja-JP" altLang="en-US"/>
          </a:p>
        </p:txBody>
      </p:sp>
    </p:spTree>
    <p:extLst>
      <p:ext uri="{BB962C8B-B14F-4D97-AF65-F5344CB8AC3E}">
        <p14:creationId xmlns:p14="http://schemas.microsoft.com/office/powerpoint/2010/main" val="3857129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11</a:t>
            </a:fld>
            <a:endParaRPr kumimoji="1" lang="ja-JP" altLang="en-US"/>
          </a:p>
        </p:txBody>
      </p:sp>
    </p:spTree>
    <p:extLst>
      <p:ext uri="{BB962C8B-B14F-4D97-AF65-F5344CB8AC3E}">
        <p14:creationId xmlns:p14="http://schemas.microsoft.com/office/powerpoint/2010/main" val="31126506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12</a:t>
            </a:fld>
            <a:endParaRPr kumimoji="1" lang="ja-JP" altLang="en-US"/>
          </a:p>
        </p:txBody>
      </p:sp>
    </p:spTree>
    <p:extLst>
      <p:ext uri="{BB962C8B-B14F-4D97-AF65-F5344CB8AC3E}">
        <p14:creationId xmlns:p14="http://schemas.microsoft.com/office/powerpoint/2010/main" val="3662644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13</a:t>
            </a:fld>
            <a:endParaRPr kumimoji="1" lang="ja-JP" altLang="en-US"/>
          </a:p>
        </p:txBody>
      </p:sp>
    </p:spTree>
    <p:extLst>
      <p:ext uri="{BB962C8B-B14F-4D97-AF65-F5344CB8AC3E}">
        <p14:creationId xmlns:p14="http://schemas.microsoft.com/office/powerpoint/2010/main" val="18104619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14</a:t>
            </a:fld>
            <a:endParaRPr kumimoji="1" lang="ja-JP" altLang="en-US"/>
          </a:p>
        </p:txBody>
      </p:sp>
    </p:spTree>
    <p:extLst>
      <p:ext uri="{BB962C8B-B14F-4D97-AF65-F5344CB8AC3E}">
        <p14:creationId xmlns:p14="http://schemas.microsoft.com/office/powerpoint/2010/main" val="29719919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15</a:t>
            </a:fld>
            <a:endParaRPr kumimoji="1" lang="ja-JP" altLang="en-US"/>
          </a:p>
        </p:txBody>
      </p:sp>
    </p:spTree>
    <p:extLst>
      <p:ext uri="{BB962C8B-B14F-4D97-AF65-F5344CB8AC3E}">
        <p14:creationId xmlns:p14="http://schemas.microsoft.com/office/powerpoint/2010/main" val="18304796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16</a:t>
            </a:fld>
            <a:endParaRPr kumimoji="1" lang="ja-JP" altLang="en-US"/>
          </a:p>
        </p:txBody>
      </p:sp>
    </p:spTree>
    <p:extLst>
      <p:ext uri="{BB962C8B-B14F-4D97-AF65-F5344CB8AC3E}">
        <p14:creationId xmlns:p14="http://schemas.microsoft.com/office/powerpoint/2010/main" val="4074630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17</a:t>
            </a:fld>
            <a:endParaRPr kumimoji="1" lang="ja-JP" altLang="en-US"/>
          </a:p>
        </p:txBody>
      </p:sp>
    </p:spTree>
    <p:extLst>
      <p:ext uri="{BB962C8B-B14F-4D97-AF65-F5344CB8AC3E}">
        <p14:creationId xmlns:p14="http://schemas.microsoft.com/office/powerpoint/2010/main" val="24178082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18</a:t>
            </a:fld>
            <a:endParaRPr kumimoji="1" lang="ja-JP" altLang="en-US"/>
          </a:p>
        </p:txBody>
      </p:sp>
    </p:spTree>
    <p:extLst>
      <p:ext uri="{BB962C8B-B14F-4D97-AF65-F5344CB8AC3E}">
        <p14:creationId xmlns:p14="http://schemas.microsoft.com/office/powerpoint/2010/main" val="18500351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19</a:t>
            </a:fld>
            <a:endParaRPr kumimoji="1" lang="ja-JP" altLang="en-US"/>
          </a:p>
        </p:txBody>
      </p:sp>
    </p:spTree>
    <p:extLst>
      <p:ext uri="{BB962C8B-B14F-4D97-AF65-F5344CB8AC3E}">
        <p14:creationId xmlns:p14="http://schemas.microsoft.com/office/powerpoint/2010/main" val="2974997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2</a:t>
            </a:fld>
            <a:endParaRPr kumimoji="1" lang="ja-JP" altLang="en-US"/>
          </a:p>
        </p:txBody>
      </p:sp>
    </p:spTree>
    <p:extLst>
      <p:ext uri="{BB962C8B-B14F-4D97-AF65-F5344CB8AC3E}">
        <p14:creationId xmlns:p14="http://schemas.microsoft.com/office/powerpoint/2010/main" val="28210028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20</a:t>
            </a:fld>
            <a:endParaRPr kumimoji="1" lang="ja-JP" altLang="en-US"/>
          </a:p>
        </p:txBody>
      </p:sp>
    </p:spTree>
    <p:extLst>
      <p:ext uri="{BB962C8B-B14F-4D97-AF65-F5344CB8AC3E}">
        <p14:creationId xmlns:p14="http://schemas.microsoft.com/office/powerpoint/2010/main" val="34689899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21</a:t>
            </a:fld>
            <a:endParaRPr kumimoji="1" lang="ja-JP" altLang="en-US"/>
          </a:p>
        </p:txBody>
      </p:sp>
    </p:spTree>
    <p:extLst>
      <p:ext uri="{BB962C8B-B14F-4D97-AF65-F5344CB8AC3E}">
        <p14:creationId xmlns:p14="http://schemas.microsoft.com/office/powerpoint/2010/main" val="41500328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22</a:t>
            </a:fld>
            <a:endParaRPr kumimoji="1" lang="ja-JP" altLang="en-US"/>
          </a:p>
        </p:txBody>
      </p:sp>
    </p:spTree>
    <p:extLst>
      <p:ext uri="{BB962C8B-B14F-4D97-AF65-F5344CB8AC3E}">
        <p14:creationId xmlns:p14="http://schemas.microsoft.com/office/powerpoint/2010/main" val="24821099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23</a:t>
            </a:fld>
            <a:endParaRPr kumimoji="1" lang="ja-JP" altLang="en-US"/>
          </a:p>
        </p:txBody>
      </p:sp>
    </p:spTree>
    <p:extLst>
      <p:ext uri="{BB962C8B-B14F-4D97-AF65-F5344CB8AC3E}">
        <p14:creationId xmlns:p14="http://schemas.microsoft.com/office/powerpoint/2010/main" val="5709558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24</a:t>
            </a:fld>
            <a:endParaRPr kumimoji="1" lang="ja-JP" altLang="en-US"/>
          </a:p>
        </p:txBody>
      </p:sp>
    </p:spTree>
    <p:extLst>
      <p:ext uri="{BB962C8B-B14F-4D97-AF65-F5344CB8AC3E}">
        <p14:creationId xmlns:p14="http://schemas.microsoft.com/office/powerpoint/2010/main" val="42540981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25</a:t>
            </a:fld>
            <a:endParaRPr kumimoji="1" lang="ja-JP" altLang="en-US"/>
          </a:p>
        </p:txBody>
      </p:sp>
    </p:spTree>
    <p:extLst>
      <p:ext uri="{BB962C8B-B14F-4D97-AF65-F5344CB8AC3E}">
        <p14:creationId xmlns:p14="http://schemas.microsoft.com/office/powerpoint/2010/main" val="30876279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26</a:t>
            </a:fld>
            <a:endParaRPr kumimoji="1" lang="ja-JP" altLang="en-US"/>
          </a:p>
        </p:txBody>
      </p:sp>
    </p:spTree>
    <p:extLst>
      <p:ext uri="{BB962C8B-B14F-4D97-AF65-F5344CB8AC3E}">
        <p14:creationId xmlns:p14="http://schemas.microsoft.com/office/powerpoint/2010/main" val="9524146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27</a:t>
            </a:fld>
            <a:endParaRPr kumimoji="1" lang="ja-JP" altLang="en-US"/>
          </a:p>
        </p:txBody>
      </p:sp>
    </p:spTree>
    <p:extLst>
      <p:ext uri="{BB962C8B-B14F-4D97-AF65-F5344CB8AC3E}">
        <p14:creationId xmlns:p14="http://schemas.microsoft.com/office/powerpoint/2010/main" val="774670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28</a:t>
            </a:fld>
            <a:endParaRPr kumimoji="1" lang="ja-JP" altLang="en-US"/>
          </a:p>
        </p:txBody>
      </p:sp>
    </p:spTree>
    <p:extLst>
      <p:ext uri="{BB962C8B-B14F-4D97-AF65-F5344CB8AC3E}">
        <p14:creationId xmlns:p14="http://schemas.microsoft.com/office/powerpoint/2010/main" val="41368748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29</a:t>
            </a:fld>
            <a:endParaRPr kumimoji="1" lang="ja-JP" altLang="en-US"/>
          </a:p>
        </p:txBody>
      </p:sp>
    </p:spTree>
    <p:extLst>
      <p:ext uri="{BB962C8B-B14F-4D97-AF65-F5344CB8AC3E}">
        <p14:creationId xmlns:p14="http://schemas.microsoft.com/office/powerpoint/2010/main" val="3555703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3</a:t>
            </a:fld>
            <a:endParaRPr kumimoji="1" lang="ja-JP" altLang="en-US"/>
          </a:p>
        </p:txBody>
      </p:sp>
    </p:spTree>
    <p:extLst>
      <p:ext uri="{BB962C8B-B14F-4D97-AF65-F5344CB8AC3E}">
        <p14:creationId xmlns:p14="http://schemas.microsoft.com/office/powerpoint/2010/main" val="9197738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30</a:t>
            </a:fld>
            <a:endParaRPr kumimoji="1" lang="ja-JP" altLang="en-US"/>
          </a:p>
        </p:txBody>
      </p:sp>
    </p:spTree>
    <p:extLst>
      <p:ext uri="{BB962C8B-B14F-4D97-AF65-F5344CB8AC3E}">
        <p14:creationId xmlns:p14="http://schemas.microsoft.com/office/powerpoint/2010/main" val="25417988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31</a:t>
            </a:fld>
            <a:endParaRPr kumimoji="1" lang="ja-JP" altLang="en-US"/>
          </a:p>
        </p:txBody>
      </p:sp>
    </p:spTree>
    <p:extLst>
      <p:ext uri="{BB962C8B-B14F-4D97-AF65-F5344CB8AC3E}">
        <p14:creationId xmlns:p14="http://schemas.microsoft.com/office/powerpoint/2010/main" val="10456235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2340DDE-99EA-4A89-A1FB-1501A66E970C}" type="slidenum">
              <a:rPr kumimoji="1" lang="ja-JP" altLang="en-US" smtClean="0"/>
              <a:t>32</a:t>
            </a:fld>
            <a:endParaRPr kumimoji="1" lang="ja-JP" altLang="en-US"/>
          </a:p>
        </p:txBody>
      </p:sp>
    </p:spTree>
    <p:extLst>
      <p:ext uri="{BB962C8B-B14F-4D97-AF65-F5344CB8AC3E}">
        <p14:creationId xmlns:p14="http://schemas.microsoft.com/office/powerpoint/2010/main" val="2665823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4</a:t>
            </a:fld>
            <a:endParaRPr kumimoji="1" lang="ja-JP" altLang="en-US"/>
          </a:p>
        </p:txBody>
      </p:sp>
    </p:spTree>
    <p:extLst>
      <p:ext uri="{BB962C8B-B14F-4D97-AF65-F5344CB8AC3E}">
        <p14:creationId xmlns:p14="http://schemas.microsoft.com/office/powerpoint/2010/main" val="2949118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5</a:t>
            </a:fld>
            <a:endParaRPr kumimoji="1" lang="ja-JP" altLang="en-US"/>
          </a:p>
        </p:txBody>
      </p:sp>
    </p:spTree>
    <p:extLst>
      <p:ext uri="{BB962C8B-B14F-4D97-AF65-F5344CB8AC3E}">
        <p14:creationId xmlns:p14="http://schemas.microsoft.com/office/powerpoint/2010/main" val="572867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6</a:t>
            </a:fld>
            <a:endParaRPr kumimoji="1" lang="ja-JP" altLang="en-US"/>
          </a:p>
        </p:txBody>
      </p:sp>
    </p:spTree>
    <p:extLst>
      <p:ext uri="{BB962C8B-B14F-4D97-AF65-F5344CB8AC3E}">
        <p14:creationId xmlns:p14="http://schemas.microsoft.com/office/powerpoint/2010/main" val="3800816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7</a:t>
            </a:fld>
            <a:endParaRPr kumimoji="1" lang="ja-JP" altLang="en-US"/>
          </a:p>
        </p:txBody>
      </p:sp>
    </p:spTree>
    <p:extLst>
      <p:ext uri="{BB962C8B-B14F-4D97-AF65-F5344CB8AC3E}">
        <p14:creationId xmlns:p14="http://schemas.microsoft.com/office/powerpoint/2010/main" val="32537690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8</a:t>
            </a:fld>
            <a:endParaRPr kumimoji="1" lang="ja-JP" altLang="en-US"/>
          </a:p>
        </p:txBody>
      </p:sp>
    </p:spTree>
    <p:extLst>
      <p:ext uri="{BB962C8B-B14F-4D97-AF65-F5344CB8AC3E}">
        <p14:creationId xmlns:p14="http://schemas.microsoft.com/office/powerpoint/2010/main" val="2914694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9C98607-8B5C-4583-88C0-C0D5F436BDFA}" type="slidenum">
              <a:rPr kumimoji="1" lang="ja-JP" altLang="en-US" smtClean="0"/>
              <a:pPr/>
              <a:t>9</a:t>
            </a:fld>
            <a:endParaRPr kumimoji="1" lang="ja-JP" altLang="en-US"/>
          </a:p>
        </p:txBody>
      </p:sp>
    </p:spTree>
    <p:extLst>
      <p:ext uri="{BB962C8B-B14F-4D97-AF65-F5344CB8AC3E}">
        <p14:creationId xmlns:p14="http://schemas.microsoft.com/office/powerpoint/2010/main" val="1221476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A72B350-9037-40D2-A9BC-4D18F4DBD103}" type="datetimeFigureOut">
              <a:rPr kumimoji="1" lang="ja-JP" altLang="en-US" smtClean="0"/>
              <a:t>2022/3/17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C15AEF-53FC-4F46-948C-9BA069EE29F2}" type="slidenum">
              <a:rPr kumimoji="1" lang="ja-JP" altLang="en-US" smtClean="0"/>
              <a:t>‹#›</a:t>
            </a:fld>
            <a:endParaRPr kumimoji="1" lang="ja-JP" altLang="en-US"/>
          </a:p>
        </p:txBody>
      </p:sp>
    </p:spTree>
    <p:extLst>
      <p:ext uri="{BB962C8B-B14F-4D97-AF65-F5344CB8AC3E}">
        <p14:creationId xmlns:p14="http://schemas.microsoft.com/office/powerpoint/2010/main" val="4245399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72B350-9037-40D2-A9BC-4D18F4DBD103}" type="datetimeFigureOut">
              <a:rPr kumimoji="1" lang="ja-JP" altLang="en-US" smtClean="0"/>
              <a:t>2022/3/17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C15AEF-53FC-4F46-948C-9BA069EE29F2}" type="slidenum">
              <a:rPr kumimoji="1" lang="ja-JP" altLang="en-US" smtClean="0"/>
              <a:t>‹#›</a:t>
            </a:fld>
            <a:endParaRPr kumimoji="1" lang="ja-JP" altLang="en-US"/>
          </a:p>
        </p:txBody>
      </p:sp>
    </p:spTree>
    <p:extLst>
      <p:ext uri="{BB962C8B-B14F-4D97-AF65-F5344CB8AC3E}">
        <p14:creationId xmlns:p14="http://schemas.microsoft.com/office/powerpoint/2010/main" val="398985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72B350-9037-40D2-A9BC-4D18F4DBD103}" type="datetimeFigureOut">
              <a:rPr kumimoji="1" lang="ja-JP" altLang="en-US" smtClean="0"/>
              <a:t>2022/3/17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C15AEF-53FC-4F46-948C-9BA069EE29F2}" type="slidenum">
              <a:rPr kumimoji="1" lang="ja-JP" altLang="en-US" smtClean="0"/>
              <a:t>‹#›</a:t>
            </a:fld>
            <a:endParaRPr kumimoji="1" lang="ja-JP" altLang="en-US"/>
          </a:p>
        </p:txBody>
      </p:sp>
    </p:spTree>
    <p:extLst>
      <p:ext uri="{BB962C8B-B14F-4D97-AF65-F5344CB8AC3E}">
        <p14:creationId xmlns:p14="http://schemas.microsoft.com/office/powerpoint/2010/main" val="365348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72B350-9037-40D2-A9BC-4D18F4DBD103}" type="datetimeFigureOut">
              <a:rPr kumimoji="1" lang="ja-JP" altLang="en-US" smtClean="0"/>
              <a:t>2022/3/17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C15AEF-53FC-4F46-948C-9BA069EE29F2}" type="slidenum">
              <a:rPr kumimoji="1" lang="ja-JP" altLang="en-US" smtClean="0"/>
              <a:t>‹#›</a:t>
            </a:fld>
            <a:endParaRPr kumimoji="1" lang="ja-JP" altLang="en-US"/>
          </a:p>
        </p:txBody>
      </p:sp>
    </p:spTree>
    <p:extLst>
      <p:ext uri="{BB962C8B-B14F-4D97-AF65-F5344CB8AC3E}">
        <p14:creationId xmlns:p14="http://schemas.microsoft.com/office/powerpoint/2010/main" val="997044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A72B350-9037-40D2-A9BC-4D18F4DBD103}" type="datetimeFigureOut">
              <a:rPr kumimoji="1" lang="ja-JP" altLang="en-US" smtClean="0"/>
              <a:t>2022/3/17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C15AEF-53FC-4F46-948C-9BA069EE29F2}" type="slidenum">
              <a:rPr kumimoji="1" lang="ja-JP" altLang="en-US" smtClean="0"/>
              <a:t>‹#›</a:t>
            </a:fld>
            <a:endParaRPr kumimoji="1" lang="ja-JP" altLang="en-US"/>
          </a:p>
        </p:txBody>
      </p:sp>
    </p:spTree>
    <p:extLst>
      <p:ext uri="{BB962C8B-B14F-4D97-AF65-F5344CB8AC3E}">
        <p14:creationId xmlns:p14="http://schemas.microsoft.com/office/powerpoint/2010/main" val="1275475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A72B350-9037-40D2-A9BC-4D18F4DBD103}" type="datetimeFigureOut">
              <a:rPr kumimoji="1" lang="ja-JP" altLang="en-US" smtClean="0"/>
              <a:t>2022/3/17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C15AEF-53FC-4F46-948C-9BA069EE29F2}" type="slidenum">
              <a:rPr kumimoji="1" lang="ja-JP" altLang="en-US" smtClean="0"/>
              <a:t>‹#›</a:t>
            </a:fld>
            <a:endParaRPr kumimoji="1" lang="ja-JP" altLang="en-US"/>
          </a:p>
        </p:txBody>
      </p:sp>
    </p:spTree>
    <p:extLst>
      <p:ext uri="{BB962C8B-B14F-4D97-AF65-F5344CB8AC3E}">
        <p14:creationId xmlns:p14="http://schemas.microsoft.com/office/powerpoint/2010/main" val="3794182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A72B350-9037-40D2-A9BC-4D18F4DBD103}" type="datetimeFigureOut">
              <a:rPr kumimoji="1" lang="ja-JP" altLang="en-US" smtClean="0"/>
              <a:t>2022/3/17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4C15AEF-53FC-4F46-948C-9BA069EE29F2}" type="slidenum">
              <a:rPr kumimoji="1" lang="ja-JP" altLang="en-US" smtClean="0"/>
              <a:t>‹#›</a:t>
            </a:fld>
            <a:endParaRPr kumimoji="1" lang="ja-JP" altLang="en-US"/>
          </a:p>
        </p:txBody>
      </p:sp>
    </p:spTree>
    <p:extLst>
      <p:ext uri="{BB962C8B-B14F-4D97-AF65-F5344CB8AC3E}">
        <p14:creationId xmlns:p14="http://schemas.microsoft.com/office/powerpoint/2010/main" val="1474215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A72B350-9037-40D2-A9BC-4D18F4DBD103}" type="datetimeFigureOut">
              <a:rPr kumimoji="1" lang="ja-JP" altLang="en-US" smtClean="0"/>
              <a:t>2022/3/17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4C15AEF-53FC-4F46-948C-9BA069EE29F2}" type="slidenum">
              <a:rPr kumimoji="1" lang="ja-JP" altLang="en-US" smtClean="0"/>
              <a:t>‹#›</a:t>
            </a:fld>
            <a:endParaRPr kumimoji="1" lang="ja-JP" altLang="en-US"/>
          </a:p>
        </p:txBody>
      </p:sp>
    </p:spTree>
    <p:extLst>
      <p:ext uri="{BB962C8B-B14F-4D97-AF65-F5344CB8AC3E}">
        <p14:creationId xmlns:p14="http://schemas.microsoft.com/office/powerpoint/2010/main" val="4104927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2B350-9037-40D2-A9BC-4D18F4DBD103}" type="datetimeFigureOut">
              <a:rPr kumimoji="1" lang="ja-JP" altLang="en-US" smtClean="0"/>
              <a:t>2022/3/17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4C15AEF-53FC-4F46-948C-9BA069EE29F2}" type="slidenum">
              <a:rPr kumimoji="1" lang="ja-JP" altLang="en-US" smtClean="0"/>
              <a:t>‹#›</a:t>
            </a:fld>
            <a:endParaRPr kumimoji="1" lang="ja-JP" altLang="en-US"/>
          </a:p>
        </p:txBody>
      </p:sp>
    </p:spTree>
    <p:extLst>
      <p:ext uri="{BB962C8B-B14F-4D97-AF65-F5344CB8AC3E}">
        <p14:creationId xmlns:p14="http://schemas.microsoft.com/office/powerpoint/2010/main" val="4159347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72B350-9037-40D2-A9BC-4D18F4DBD103}" type="datetimeFigureOut">
              <a:rPr kumimoji="1" lang="ja-JP" altLang="en-US" smtClean="0"/>
              <a:t>2022/3/17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C15AEF-53FC-4F46-948C-9BA069EE29F2}" type="slidenum">
              <a:rPr kumimoji="1" lang="ja-JP" altLang="en-US" smtClean="0"/>
              <a:t>‹#›</a:t>
            </a:fld>
            <a:endParaRPr kumimoji="1" lang="ja-JP" altLang="en-US"/>
          </a:p>
        </p:txBody>
      </p:sp>
    </p:spTree>
    <p:extLst>
      <p:ext uri="{BB962C8B-B14F-4D97-AF65-F5344CB8AC3E}">
        <p14:creationId xmlns:p14="http://schemas.microsoft.com/office/powerpoint/2010/main" val="3726438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72B350-9037-40D2-A9BC-4D18F4DBD103}" type="datetimeFigureOut">
              <a:rPr kumimoji="1" lang="ja-JP" altLang="en-US" smtClean="0"/>
              <a:t>2022/3/17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C15AEF-53FC-4F46-948C-9BA069EE29F2}" type="slidenum">
              <a:rPr kumimoji="1" lang="ja-JP" altLang="en-US" smtClean="0"/>
              <a:t>‹#›</a:t>
            </a:fld>
            <a:endParaRPr kumimoji="1" lang="ja-JP" altLang="en-US"/>
          </a:p>
        </p:txBody>
      </p:sp>
    </p:spTree>
    <p:extLst>
      <p:ext uri="{BB962C8B-B14F-4D97-AF65-F5344CB8AC3E}">
        <p14:creationId xmlns:p14="http://schemas.microsoft.com/office/powerpoint/2010/main" val="4126195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72B350-9037-40D2-A9BC-4D18F4DBD103}" type="datetimeFigureOut">
              <a:rPr kumimoji="1" lang="ja-JP" altLang="en-US" smtClean="0"/>
              <a:t>2022/3/17</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C15AEF-53FC-4F46-948C-9BA069EE29F2}" type="slidenum">
              <a:rPr kumimoji="1" lang="ja-JP" altLang="en-US" smtClean="0"/>
              <a:t>‹#›</a:t>
            </a:fld>
            <a:endParaRPr kumimoji="1" lang="ja-JP" altLang="en-US"/>
          </a:p>
        </p:txBody>
      </p:sp>
    </p:spTree>
    <p:extLst>
      <p:ext uri="{BB962C8B-B14F-4D97-AF65-F5344CB8AC3E}">
        <p14:creationId xmlns:p14="http://schemas.microsoft.com/office/powerpoint/2010/main" val="27374641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0.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0.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0.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0.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0.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0.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3.xml"/><Relationship Id="rId6" Type="http://schemas.openxmlformats.org/officeDocument/2006/relationships/hyperlink" Target="https://youtu.be/PQy7bIWLodg" TargetMode="External"/><Relationship Id="rId5" Type="http://schemas.openxmlformats.org/officeDocument/2006/relationships/hyperlink" Target="https://youtu.be/gydhwgr3RPI" TargetMode="Externa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3.xml"/><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3.xml"/><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png"/><Relationship Id="rId7" Type="http://schemas.openxmlformats.org/officeDocument/2006/relationships/image" Target="../media/image6.jpeg"/><Relationship Id="rId2" Type="http://schemas.openxmlformats.org/officeDocument/2006/relationships/notesSlide" Target="../notesSlides/notesSlide25.xml"/><Relationship Id="rId1" Type="http://schemas.openxmlformats.org/officeDocument/2006/relationships/slideLayout" Target="../slideLayouts/slideLayout10.xml"/><Relationship Id="rId6" Type="http://schemas.openxmlformats.org/officeDocument/2006/relationships/image" Target="../media/image5.jpeg"/><Relationship Id="rId5" Type="http://schemas.openxmlformats.org/officeDocument/2006/relationships/image" Target="../media/image4.jpg"/><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0.xml"/><Relationship Id="rId4" Type="http://schemas.microsoft.com/office/2007/relationships/hdphoto" Target="../media/hdphoto1.wdp"/></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3.xml"/><Relationship Id="rId4" Type="http://schemas.microsoft.com/office/2007/relationships/hdphoto" Target="../media/hdphoto1.wdp"/></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10.xml"/><Relationship Id="rId4" Type="http://schemas.microsoft.com/office/2007/relationships/hdphoto" Target="../media/hdphoto1.wdp"/></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10.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microsoft.com/office/2007/relationships/hdphoto" Target="../media/hdphoto1.wdp"/></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10.xml"/><Relationship Id="rId4" Type="http://schemas.microsoft.com/office/2007/relationships/hdphoto" Target="../media/hdphoto1.wdp"/></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10.xml"/><Relationship Id="rId4" Type="http://schemas.microsoft.com/office/2007/relationships/hdphoto" Target="../media/hdphoto1.wdp"/></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0.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hyperlink" Target="https://www.youtube.com/watch?v=gydhwgr3RPI" TargetMode="External"/><Relationship Id="rId4" Type="http://schemas.openxmlformats.org/officeDocument/2006/relationships/hyperlink" Target="https://youtu.be/gydhwgr3RPI"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hyperlink" Target="https://youtu.be/RZmZatMhX7A" TargetMode="External"/><Relationship Id="rId5" Type="http://schemas.openxmlformats.org/officeDocument/2006/relationships/hyperlink" Target="https://youtu.be/gydhwgr3RPI" TargetMode="Externa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B084BC3B-3528-427E-8ED3-AB29EABD5BBA}"/>
              </a:ext>
            </a:extLst>
          </p:cNvPr>
          <p:cNvPicPr>
            <a:picLocks noChangeAspect="1"/>
          </p:cNvPicPr>
          <p:nvPr/>
        </p:nvPicPr>
        <p:blipFill rotWithShape="1">
          <a:blip r:embed="rId3">
            <a:extLst>
              <a:ext uri="{28A0092B-C50C-407E-A947-70E740481C1C}">
                <a14:useLocalDpi xmlns:a14="http://schemas.microsoft.com/office/drawing/2010/main" val="0"/>
              </a:ext>
            </a:extLst>
          </a:blip>
          <a:srcRect t="278" b="20242"/>
          <a:stretch/>
        </p:blipFill>
        <p:spPr>
          <a:xfrm>
            <a:off x="-18872" y="-19050"/>
            <a:ext cx="12192000" cy="6858000"/>
          </a:xfrm>
          <a:prstGeom prst="rect">
            <a:avLst/>
          </a:prstGeom>
        </p:spPr>
      </p:pic>
      <p:pic>
        <p:nvPicPr>
          <p:cNvPr id="14" name="図 13">
            <a:extLst>
              <a:ext uri="{FF2B5EF4-FFF2-40B4-BE49-F238E27FC236}">
                <a16:creationId xmlns:a16="http://schemas.microsoft.com/office/drawing/2014/main" id="{5DE27208-078B-45B7-93BF-74AD8E28F25D}"/>
              </a:ext>
            </a:extLst>
          </p:cNvPr>
          <p:cNvPicPr>
            <a:picLocks noChangeAspect="1"/>
          </p:cNvPicPr>
          <p:nvPr/>
        </p:nvPicPr>
        <p:blipFill rotWithShape="1">
          <a:blip r:embed="rId4">
            <a:extLst>
              <a:ext uri="{28A0092B-C50C-407E-A947-70E740481C1C}">
                <a14:useLocalDpi xmlns:a14="http://schemas.microsoft.com/office/drawing/2010/main" val="0"/>
              </a:ext>
            </a:extLst>
          </a:blip>
          <a:srcRect b="3302"/>
          <a:stretch/>
        </p:blipFill>
        <p:spPr>
          <a:xfrm>
            <a:off x="-18872" y="4500117"/>
            <a:ext cx="12192000" cy="2357887"/>
          </a:xfrm>
          <a:prstGeom prst="rect">
            <a:avLst/>
          </a:prstGeom>
        </p:spPr>
      </p:pic>
      <p:sp>
        <p:nvSpPr>
          <p:cNvPr id="15" name="タイトル 3">
            <a:extLst>
              <a:ext uri="{FF2B5EF4-FFF2-40B4-BE49-F238E27FC236}">
                <a16:creationId xmlns:a16="http://schemas.microsoft.com/office/drawing/2014/main" id="{BADF138F-C693-4798-8A45-75F6DB6B3629}"/>
              </a:ext>
            </a:extLst>
          </p:cNvPr>
          <p:cNvSpPr txBox="1">
            <a:spLocks/>
          </p:cNvSpPr>
          <p:nvPr/>
        </p:nvSpPr>
        <p:spPr>
          <a:xfrm>
            <a:off x="1424001" y="1947413"/>
            <a:ext cx="9057456" cy="237118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7200" b="1" dirty="0">
                <a:ln w="12700">
                  <a:solidFill>
                    <a:schemeClr val="accent1"/>
                  </a:solidFill>
                  <a:prstDash val="solid"/>
                </a:ln>
                <a:solidFill>
                  <a:srgbClr val="FFFF00"/>
                </a:solidFill>
                <a:effectLst>
                  <a:outerShdw dist="38100" dir="2640000" algn="bl" rotWithShape="0">
                    <a:schemeClr val="accent1"/>
                  </a:outerShdw>
                </a:effectLst>
                <a:latin typeface="メイリオ" panose="020B0604030504040204" pitchFamily="50" charset="-128"/>
                <a:ea typeface="メイリオ" panose="020B0604030504040204" pitchFamily="50" charset="-128"/>
                <a:cs typeface="Meiryo" charset="-128"/>
              </a:rPr>
              <a:t>情報モラル講演会</a:t>
            </a:r>
            <a:endParaRPr lang="en-US" altLang="ja-JP" sz="7200" b="1" dirty="0">
              <a:ln w="12700">
                <a:solidFill>
                  <a:schemeClr val="accent1"/>
                </a:solidFill>
                <a:prstDash val="solid"/>
              </a:ln>
              <a:solidFill>
                <a:srgbClr val="FFFF00"/>
              </a:solidFill>
              <a:effectLst>
                <a:outerShdw dist="38100" dir="2640000" algn="bl" rotWithShape="0">
                  <a:schemeClr val="accent1"/>
                </a:outerShdw>
              </a:effectLst>
              <a:latin typeface="メイリオ" panose="020B0604030504040204" pitchFamily="50" charset="-128"/>
              <a:ea typeface="メイリオ" panose="020B0604030504040204" pitchFamily="50" charset="-128"/>
              <a:cs typeface="Meiryo" charset="-128"/>
            </a:endParaRPr>
          </a:p>
        </p:txBody>
      </p:sp>
      <p:sp>
        <p:nvSpPr>
          <p:cNvPr id="4" name="テキスト ボックス 3">
            <a:extLst>
              <a:ext uri="{FF2B5EF4-FFF2-40B4-BE49-F238E27FC236}">
                <a16:creationId xmlns:a16="http://schemas.microsoft.com/office/drawing/2014/main" id="{74725C14-CB59-4BE4-B1A0-2F740E0888CD}"/>
              </a:ext>
            </a:extLst>
          </p:cNvPr>
          <p:cNvSpPr txBox="1"/>
          <p:nvPr/>
        </p:nvSpPr>
        <p:spPr>
          <a:xfrm>
            <a:off x="6791380" y="2671341"/>
            <a:ext cx="3171770" cy="461665"/>
          </a:xfrm>
          <a:prstGeom prst="rect">
            <a:avLst/>
          </a:prstGeom>
          <a:noFill/>
        </p:spPr>
        <p:txBody>
          <a:bodyPr wrap="square" rtlCol="0">
            <a:spAutoFit/>
          </a:bodyPr>
          <a:lstStyle/>
          <a:p>
            <a:r>
              <a:rPr kumimoji="1" lang="ja-JP" altLang="en-US" sz="2400" b="1" dirty="0">
                <a:ln w="12700">
                  <a:solidFill>
                    <a:schemeClr val="accent1"/>
                  </a:solidFill>
                  <a:prstDash val="solid"/>
                </a:ln>
                <a:solidFill>
                  <a:srgbClr val="FFFF00"/>
                </a:solidFill>
                <a:effectLst>
                  <a:outerShdw dist="38100" dir="2640000" algn="bl" rotWithShape="0">
                    <a:schemeClr val="accent1"/>
                  </a:outerShdw>
                </a:effectLst>
                <a:latin typeface="メイリオ" panose="020B0604030504040204" pitchFamily="50" charset="-128"/>
                <a:ea typeface="メイリオ" panose="020B0604030504040204" pitchFamily="50" charset="-128"/>
              </a:rPr>
              <a:t>こ う　 えん　かい</a:t>
            </a:r>
            <a:endParaRPr kumimoji="1" lang="ja-JP" altLang="en-US" sz="2400" dirty="0"/>
          </a:p>
        </p:txBody>
      </p:sp>
      <p:sp>
        <p:nvSpPr>
          <p:cNvPr id="10" name="テキスト ボックス 9">
            <a:extLst>
              <a:ext uri="{FF2B5EF4-FFF2-40B4-BE49-F238E27FC236}">
                <a16:creationId xmlns:a16="http://schemas.microsoft.com/office/drawing/2014/main" id="{FEC1D682-3DFE-4112-8237-BEDE3866EF8B}"/>
              </a:ext>
            </a:extLst>
          </p:cNvPr>
          <p:cNvSpPr txBox="1"/>
          <p:nvPr/>
        </p:nvSpPr>
        <p:spPr>
          <a:xfrm>
            <a:off x="2266950" y="2652291"/>
            <a:ext cx="2336800" cy="461665"/>
          </a:xfrm>
          <a:prstGeom prst="rect">
            <a:avLst/>
          </a:prstGeom>
          <a:noFill/>
        </p:spPr>
        <p:txBody>
          <a:bodyPr wrap="square" rtlCol="0">
            <a:spAutoFit/>
          </a:bodyPr>
          <a:lstStyle/>
          <a:p>
            <a:r>
              <a:rPr kumimoji="1" lang="ja-JP" altLang="en-US" sz="2400" b="1" dirty="0">
                <a:ln w="12700">
                  <a:solidFill>
                    <a:schemeClr val="accent1"/>
                  </a:solidFill>
                  <a:prstDash val="solid"/>
                </a:ln>
                <a:solidFill>
                  <a:srgbClr val="FFFF00"/>
                </a:solidFill>
                <a:effectLst>
                  <a:outerShdw dist="38100" dir="2640000" algn="bl" rotWithShape="0">
                    <a:schemeClr val="accent1"/>
                  </a:outerShdw>
                </a:effectLst>
                <a:latin typeface="メイリオ" panose="020B0604030504040204" pitchFamily="50" charset="-128"/>
                <a:ea typeface="メイリオ" panose="020B0604030504040204" pitchFamily="50" charset="-128"/>
              </a:rPr>
              <a:t>じょう ほう</a:t>
            </a:r>
            <a:endParaRPr kumimoji="1" lang="ja-JP" altLang="en-US" dirty="0"/>
          </a:p>
        </p:txBody>
      </p:sp>
      <p:sp>
        <p:nvSpPr>
          <p:cNvPr id="7" name="タイトル 3">
            <a:extLst>
              <a:ext uri="{FF2B5EF4-FFF2-40B4-BE49-F238E27FC236}">
                <a16:creationId xmlns:a16="http://schemas.microsoft.com/office/drawing/2014/main" id="{6C03396C-A296-48B6-AAA3-DC8ECF237FAE}"/>
              </a:ext>
            </a:extLst>
          </p:cNvPr>
          <p:cNvSpPr txBox="1">
            <a:spLocks/>
          </p:cNvSpPr>
          <p:nvPr/>
        </p:nvSpPr>
        <p:spPr>
          <a:xfrm>
            <a:off x="7563555" y="-4"/>
            <a:ext cx="4474105" cy="1047292"/>
          </a:xfrm>
          <a:prstGeom prst="rect">
            <a:avLst/>
          </a:prstGeom>
          <a:ln>
            <a:noFill/>
          </a:ln>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dirty="0">
                <a:ln w="12700">
                  <a:noFill/>
                  <a:prstDash val="solid"/>
                </a:ln>
                <a:latin typeface="メイリオ" panose="020B0604030504040204" pitchFamily="50" charset="-128"/>
                <a:ea typeface="メイリオ" panose="020B0604030504040204" pitchFamily="50" charset="-128"/>
                <a:cs typeface="Meiryo" charset="-128"/>
              </a:rPr>
              <a:t>小学生向け教員用スライド</a:t>
            </a:r>
            <a:br>
              <a:rPr lang="en-US" altLang="ja-JP" sz="2000" b="1" dirty="0">
                <a:ln w="12700">
                  <a:noFill/>
                  <a:prstDash val="solid"/>
                </a:ln>
                <a:latin typeface="メイリオ" panose="020B0604030504040204" pitchFamily="50" charset="-128"/>
                <a:ea typeface="メイリオ" panose="020B0604030504040204" pitchFamily="50" charset="-128"/>
                <a:cs typeface="Meiryo" charset="-128"/>
              </a:rPr>
            </a:br>
            <a:endParaRPr lang="ja-JP" altLang="en-US" sz="1100" b="1" dirty="0">
              <a:ln w="12700">
                <a:noFill/>
                <a:prstDash val="solid"/>
              </a:ln>
              <a:latin typeface="メイリオ" panose="020B0604030504040204" pitchFamily="50" charset="-128"/>
              <a:ea typeface="メイリオ" panose="020B0604030504040204" pitchFamily="50" charset="-128"/>
              <a:cs typeface="Meiryo" charset="-128"/>
            </a:endParaRPr>
          </a:p>
        </p:txBody>
      </p:sp>
    </p:spTree>
    <p:extLst>
      <p:ext uri="{BB962C8B-B14F-4D97-AF65-F5344CB8AC3E}">
        <p14:creationId xmlns:p14="http://schemas.microsoft.com/office/powerpoint/2010/main" val="2939556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C7A8C298-6D0D-470A-A5D2-1FAAA69442ED}"/>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912920" y="1893134"/>
            <a:ext cx="11279080" cy="4233390"/>
          </a:xfrm>
        </p:spPr>
        <p:txBody>
          <a:bodyPr>
            <a:noAutofit/>
          </a:bodyPr>
          <a:lstStyle/>
          <a:p>
            <a:r>
              <a:rPr lang="ja-JP" altLang="en-US" sz="4400" b="1" dirty="0">
                <a:ln>
                  <a:solidFill>
                    <a:schemeClr val="accent1"/>
                  </a:solidFill>
                </a:ln>
                <a:solidFill>
                  <a:srgbClr val="FFFF00"/>
                </a:solidFill>
                <a:effectLst>
                  <a:outerShdw blurRad="38100" dist="38100" dir="2700000" algn="tl">
                    <a:srgbClr val="000000">
                      <a:alpha val="43137"/>
                    </a:srgbClr>
                  </a:outerShdw>
                </a:effectLst>
                <a:highlight>
                  <a:srgbClr val="FF0000"/>
                </a:highlight>
                <a:latin typeface="Meiryo" charset="-128"/>
                <a:ea typeface="Meiryo" charset="-128"/>
                <a:cs typeface="Meiryo" charset="-128"/>
              </a:rPr>
              <a:t>事例に関する解説</a:t>
            </a:r>
            <a:b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b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①　ゲームの長時間利用、</a:t>
            </a: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ゲームと時間の付き合い方</a:t>
            </a: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②　</a:t>
            </a:r>
            <a: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ID</a:t>
            </a: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とパスワードの重要性</a:t>
            </a: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10</a:t>
            </a:fld>
            <a:endParaRPr kumimoji="1" lang="ja-JP" altLang="en-US"/>
          </a:p>
        </p:txBody>
      </p:sp>
      <p:sp>
        <p:nvSpPr>
          <p:cNvPr id="5" name="タイトル 3">
            <a:extLst>
              <a:ext uri="{FF2B5EF4-FFF2-40B4-BE49-F238E27FC236}">
                <a16:creationId xmlns:a16="http://schemas.microsoft.com/office/drawing/2014/main" id="{8DAAF189-0B0B-4DD6-805A-9F2A23947EFD}"/>
              </a:ext>
            </a:extLst>
          </p:cNvPr>
          <p:cNvSpPr txBox="1">
            <a:spLocks/>
          </p:cNvSpPr>
          <p:nvPr/>
        </p:nvSpPr>
        <p:spPr>
          <a:xfrm>
            <a:off x="2226816" y="4620327"/>
            <a:ext cx="8169152" cy="185116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a:r>
              <a:rPr lang="ja-JP" altLang="en-US"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p>
        </p:txBody>
      </p:sp>
      <p:sp>
        <p:nvSpPr>
          <p:cNvPr id="7" name="テキスト ボックス 6">
            <a:extLst>
              <a:ext uri="{FF2B5EF4-FFF2-40B4-BE49-F238E27FC236}">
                <a16:creationId xmlns:a16="http://schemas.microsoft.com/office/drawing/2014/main" id="{D7C7F427-E9DD-427A-AFCC-58AEEB5C7BD7}"/>
              </a:ext>
            </a:extLst>
          </p:cNvPr>
          <p:cNvSpPr txBox="1"/>
          <p:nvPr/>
        </p:nvSpPr>
        <p:spPr>
          <a:xfrm>
            <a:off x="7280402" y="5003925"/>
            <a:ext cx="1958848" cy="369332"/>
          </a:xfrm>
          <a:prstGeom prst="rect">
            <a:avLst/>
          </a:prstGeom>
          <a:noFill/>
        </p:spPr>
        <p:txBody>
          <a:bodyPr wrap="square" rtlCol="0">
            <a:spAutoFit/>
          </a:bodyPr>
          <a:lstStyle/>
          <a:p>
            <a:r>
              <a:rPr kumimoji="1" lang="ja-JP" altLang="en-US" b="1" dirty="0" err="1">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じゅう</a:t>
            </a:r>
            <a:r>
              <a:rPr kumimoji="1"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ようせい</a:t>
            </a:r>
            <a:endParaRPr kumimoji="1" lang="ja-JP" altLang="en-US" dirty="0"/>
          </a:p>
        </p:txBody>
      </p:sp>
      <p:sp>
        <p:nvSpPr>
          <p:cNvPr id="8" name="テキスト ボックス 7">
            <a:extLst>
              <a:ext uri="{FF2B5EF4-FFF2-40B4-BE49-F238E27FC236}">
                <a16:creationId xmlns:a16="http://schemas.microsoft.com/office/drawing/2014/main" id="{12FADC0E-2480-4561-A34D-FBEE56802831}"/>
              </a:ext>
            </a:extLst>
          </p:cNvPr>
          <p:cNvSpPr txBox="1"/>
          <p:nvPr/>
        </p:nvSpPr>
        <p:spPr>
          <a:xfrm>
            <a:off x="4363538" y="1855034"/>
            <a:ext cx="1389562" cy="369332"/>
          </a:xfrm>
          <a:prstGeom prst="rect">
            <a:avLst/>
          </a:prstGeom>
          <a:noFill/>
        </p:spPr>
        <p:txBody>
          <a:bodyPr wrap="square" rtlCol="0">
            <a:spAutoFit/>
          </a:bodyPr>
          <a:lstStyle/>
          <a:p>
            <a:r>
              <a:rPr kumimoji="1"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かいせつ</a:t>
            </a:r>
            <a:endParaRPr kumimoji="1" lang="ja-JP" altLang="en-US" dirty="0"/>
          </a:p>
        </p:txBody>
      </p:sp>
    </p:spTree>
    <p:extLst>
      <p:ext uri="{BB962C8B-B14F-4D97-AF65-F5344CB8AC3E}">
        <p14:creationId xmlns:p14="http://schemas.microsoft.com/office/powerpoint/2010/main" val="272199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CA131AED-F76B-4CB9-B897-14F07AE58378}"/>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666750" y="971654"/>
            <a:ext cx="10858500" cy="2559163"/>
          </a:xfrm>
        </p:spPr>
        <p:txBody>
          <a:bodyPr>
            <a:noAutofit/>
          </a:bodyPr>
          <a:lstStyle/>
          <a:p>
            <a:r>
              <a:rPr lang="ja-JP" altLang="en-US" sz="4400" b="1" dirty="0">
                <a:ln>
                  <a:solidFill>
                    <a:schemeClr val="accent1"/>
                  </a:solidFill>
                </a:ln>
                <a:solidFill>
                  <a:srgbClr val="FFFF00"/>
                </a:solidFill>
                <a:effectLst>
                  <a:outerShdw blurRad="38100" dist="38100" dir="2700000" algn="tl">
                    <a:srgbClr val="000000">
                      <a:alpha val="43137"/>
                    </a:srgbClr>
                  </a:outerShdw>
                </a:effectLst>
                <a:highlight>
                  <a:srgbClr val="FF0000"/>
                </a:highlight>
                <a:latin typeface="Meiryo" charset="-128"/>
                <a:ea typeface="Meiryo" charset="-128"/>
                <a:cs typeface="Meiryo" charset="-128"/>
              </a:rPr>
              <a:t>事例に関する解説</a:t>
            </a:r>
            <a:b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b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①ゲーム長時間利用の問題点とは？？</a:t>
            </a:r>
            <a:b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endParaRPr lang="ja-JP" altLang="en-US"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11</a:t>
            </a:fld>
            <a:endParaRPr kumimoji="1" lang="ja-JP" altLang="en-US"/>
          </a:p>
        </p:txBody>
      </p:sp>
      <p:sp>
        <p:nvSpPr>
          <p:cNvPr id="5" name="タイトル 3">
            <a:extLst>
              <a:ext uri="{FF2B5EF4-FFF2-40B4-BE49-F238E27FC236}">
                <a16:creationId xmlns:a16="http://schemas.microsoft.com/office/drawing/2014/main" id="{8DAAF189-0B0B-4DD6-805A-9F2A23947EFD}"/>
              </a:ext>
            </a:extLst>
          </p:cNvPr>
          <p:cNvSpPr txBox="1">
            <a:spLocks/>
          </p:cNvSpPr>
          <p:nvPr/>
        </p:nvSpPr>
        <p:spPr>
          <a:xfrm>
            <a:off x="2226816" y="4620327"/>
            <a:ext cx="8169152" cy="185116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a:r>
              <a:rPr lang="ja-JP" altLang="en-US"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p>
        </p:txBody>
      </p:sp>
      <p:sp>
        <p:nvSpPr>
          <p:cNvPr id="6" name="タイトル 1">
            <a:extLst>
              <a:ext uri="{FF2B5EF4-FFF2-40B4-BE49-F238E27FC236}">
                <a16:creationId xmlns:a16="http://schemas.microsoft.com/office/drawing/2014/main" id="{007AB296-4D05-4D88-9BE1-4215EFCDB5B7}"/>
              </a:ext>
            </a:extLst>
          </p:cNvPr>
          <p:cNvSpPr txBox="1">
            <a:spLocks/>
          </p:cNvSpPr>
          <p:nvPr/>
        </p:nvSpPr>
        <p:spPr>
          <a:xfrm>
            <a:off x="926084" y="3201204"/>
            <a:ext cx="10021780" cy="764375"/>
          </a:xfrm>
          <a:prstGeom prst="rect">
            <a:avLst/>
          </a:prstGeom>
          <a:solidFill>
            <a:schemeClr val="accent4">
              <a:lumMod val="20000"/>
              <a:lumOff val="80000"/>
            </a:schemeClr>
          </a:solidFill>
        </p:spPr>
        <p:txBody>
          <a:bodyPr vert="horz" lIns="84407" tIns="42203" rIns="84407"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●ゲームの時間や回数をコントロールできない</a:t>
            </a:r>
            <a:endParaRPr lang="en-US" altLang="ja-JP"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7" name="タイトル 1">
            <a:extLst>
              <a:ext uri="{FF2B5EF4-FFF2-40B4-BE49-F238E27FC236}">
                <a16:creationId xmlns:a16="http://schemas.microsoft.com/office/drawing/2014/main" id="{45489022-07C5-47B1-8D2E-3B4DB1C334E4}"/>
              </a:ext>
            </a:extLst>
          </p:cNvPr>
          <p:cNvSpPr txBox="1">
            <a:spLocks/>
          </p:cNvSpPr>
          <p:nvPr/>
        </p:nvSpPr>
        <p:spPr>
          <a:xfrm>
            <a:off x="926084" y="4330462"/>
            <a:ext cx="9259780" cy="764375"/>
          </a:xfrm>
          <a:prstGeom prst="rect">
            <a:avLst/>
          </a:prstGeom>
          <a:solidFill>
            <a:schemeClr val="accent4">
              <a:lumMod val="20000"/>
              <a:lumOff val="80000"/>
            </a:schemeClr>
          </a:solidFill>
        </p:spPr>
        <p:txBody>
          <a:bodyPr vert="horz" lIns="84407" tIns="42203" rIns="84407"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●何よりもゲームを優先してしまう</a:t>
            </a:r>
            <a:endParaRPr lang="en-US" altLang="ja-JP"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9" name="タイトル 1">
            <a:extLst>
              <a:ext uri="{FF2B5EF4-FFF2-40B4-BE49-F238E27FC236}">
                <a16:creationId xmlns:a16="http://schemas.microsoft.com/office/drawing/2014/main" id="{F1DB97D9-AF54-45BF-95EE-937DF01D9DD7}"/>
              </a:ext>
            </a:extLst>
          </p:cNvPr>
          <p:cNvSpPr txBox="1">
            <a:spLocks/>
          </p:cNvSpPr>
          <p:nvPr/>
        </p:nvSpPr>
        <p:spPr>
          <a:xfrm>
            <a:off x="933450" y="5545911"/>
            <a:ext cx="10763250" cy="764375"/>
          </a:xfrm>
          <a:prstGeom prst="rect">
            <a:avLst/>
          </a:prstGeom>
          <a:solidFill>
            <a:schemeClr val="accent4">
              <a:lumMod val="20000"/>
              <a:lumOff val="80000"/>
            </a:schemeClr>
          </a:solidFill>
        </p:spPr>
        <p:txBody>
          <a:bodyPr vert="horz" lIns="84407" tIns="42203" rIns="84407"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●友達関係や健康に問題が起きてもやめられない</a:t>
            </a:r>
            <a:endParaRPr lang="en-US" altLang="ja-JP"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3" name="テキスト ボックス 2">
            <a:extLst>
              <a:ext uri="{FF2B5EF4-FFF2-40B4-BE49-F238E27FC236}">
                <a16:creationId xmlns:a16="http://schemas.microsoft.com/office/drawing/2014/main" id="{2D4C00A4-B621-4EC2-92C7-001671057F64}"/>
              </a:ext>
            </a:extLst>
          </p:cNvPr>
          <p:cNvSpPr txBox="1"/>
          <p:nvPr/>
        </p:nvSpPr>
        <p:spPr>
          <a:xfrm>
            <a:off x="5071110" y="4117936"/>
            <a:ext cx="1097280" cy="369332"/>
          </a:xfrm>
          <a:prstGeom prst="rect">
            <a:avLst/>
          </a:prstGeom>
          <a:noFill/>
        </p:spPr>
        <p:txBody>
          <a:bodyPr wrap="square" rtlCol="0">
            <a:spAutoFit/>
          </a:bodyPr>
          <a:lstStyle/>
          <a:p>
            <a:r>
              <a:rPr kumimoji="1" lang="ja-JP" altLang="en-US" b="1" dirty="0">
                <a:solidFill>
                  <a:srgbClr val="FF0000"/>
                </a:solidFill>
                <a:effectLst>
                  <a:outerShdw blurRad="38100" dist="38100" dir="2700000" algn="tl">
                    <a:srgbClr val="000000">
                      <a:alpha val="43137"/>
                    </a:srgbClr>
                  </a:outerShdw>
                </a:effectLst>
                <a:latin typeface="Meiryo" charset="-128"/>
                <a:ea typeface="Meiryo" charset="-128"/>
              </a:rPr>
              <a:t>ゆうせん</a:t>
            </a:r>
            <a:endParaRPr kumimoji="1" lang="ja-JP" altLang="en-US" dirty="0"/>
          </a:p>
        </p:txBody>
      </p:sp>
      <p:sp>
        <p:nvSpPr>
          <p:cNvPr id="11" name="テキスト ボックス 10">
            <a:extLst>
              <a:ext uri="{FF2B5EF4-FFF2-40B4-BE49-F238E27FC236}">
                <a16:creationId xmlns:a16="http://schemas.microsoft.com/office/drawing/2014/main" id="{F78C8932-28D1-4D78-B4C4-180434507BC5}"/>
              </a:ext>
            </a:extLst>
          </p:cNvPr>
          <p:cNvSpPr txBox="1"/>
          <p:nvPr/>
        </p:nvSpPr>
        <p:spPr>
          <a:xfrm>
            <a:off x="4097782" y="722952"/>
            <a:ext cx="1255268" cy="369332"/>
          </a:xfrm>
          <a:prstGeom prst="rect">
            <a:avLst/>
          </a:prstGeom>
          <a:noFill/>
        </p:spPr>
        <p:txBody>
          <a:bodyPr wrap="square" rtlCol="0">
            <a:spAutoFit/>
          </a:bodyPr>
          <a:lstStyle/>
          <a:p>
            <a:r>
              <a:rPr kumimoji="1"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かいせつ</a:t>
            </a:r>
            <a:endParaRPr kumimoji="1" lang="ja-JP" altLang="en-US" dirty="0"/>
          </a:p>
        </p:txBody>
      </p:sp>
    </p:spTree>
    <p:extLst>
      <p:ext uri="{BB962C8B-B14F-4D97-AF65-F5344CB8AC3E}">
        <p14:creationId xmlns:p14="http://schemas.microsoft.com/office/powerpoint/2010/main" val="3979063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454EBDFB-5EC3-427B-8B69-A061716FB8AE}"/>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482733" y="869076"/>
            <a:ext cx="13220700" cy="2559163"/>
          </a:xfrm>
        </p:spPr>
        <p:txBody>
          <a:bodyPr>
            <a:noAutofit/>
          </a:bodyPr>
          <a:lstStyle/>
          <a:p>
            <a:r>
              <a:rPr lang="ja-JP" altLang="en-US" sz="4400" b="1" dirty="0">
                <a:ln>
                  <a:solidFill>
                    <a:schemeClr val="accent1"/>
                  </a:solidFill>
                </a:ln>
                <a:solidFill>
                  <a:srgbClr val="FFFF00"/>
                </a:solidFill>
                <a:effectLst>
                  <a:outerShdw blurRad="38100" dist="38100" dir="2700000" algn="tl">
                    <a:srgbClr val="000000">
                      <a:alpha val="43137"/>
                    </a:srgbClr>
                  </a:outerShdw>
                </a:effectLst>
                <a:highlight>
                  <a:srgbClr val="FF0000"/>
                </a:highlight>
                <a:latin typeface="Meiryo" charset="-128"/>
                <a:ea typeface="Meiryo" charset="-128"/>
                <a:cs typeface="Meiryo" charset="-128"/>
              </a:rPr>
              <a:t>事例に関する解説</a:t>
            </a:r>
            <a:b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b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②</a:t>
            </a:r>
            <a: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ID</a:t>
            </a:r>
            <a:r>
              <a:rPr lang="ja-JP" altLang="en-US"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とパスワードについての問題点</a:t>
            </a:r>
            <a:b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endParaRPr lang="ja-JP" altLang="en-US"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12</a:t>
            </a:fld>
            <a:endParaRPr kumimoji="1" lang="ja-JP" altLang="en-US"/>
          </a:p>
        </p:txBody>
      </p:sp>
      <p:sp>
        <p:nvSpPr>
          <p:cNvPr id="5" name="タイトル 3">
            <a:extLst>
              <a:ext uri="{FF2B5EF4-FFF2-40B4-BE49-F238E27FC236}">
                <a16:creationId xmlns:a16="http://schemas.microsoft.com/office/drawing/2014/main" id="{8DAAF189-0B0B-4DD6-805A-9F2A23947EFD}"/>
              </a:ext>
            </a:extLst>
          </p:cNvPr>
          <p:cNvSpPr txBox="1">
            <a:spLocks/>
          </p:cNvSpPr>
          <p:nvPr/>
        </p:nvSpPr>
        <p:spPr>
          <a:xfrm>
            <a:off x="2226816" y="4620327"/>
            <a:ext cx="8169152" cy="185116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a:r>
              <a:rPr lang="ja-JP" altLang="en-US"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p>
        </p:txBody>
      </p:sp>
      <p:sp>
        <p:nvSpPr>
          <p:cNvPr id="6" name="タイトル 1">
            <a:extLst>
              <a:ext uri="{FF2B5EF4-FFF2-40B4-BE49-F238E27FC236}">
                <a16:creationId xmlns:a16="http://schemas.microsoft.com/office/drawing/2014/main" id="{007AB296-4D05-4D88-9BE1-4215EFCDB5B7}"/>
              </a:ext>
            </a:extLst>
          </p:cNvPr>
          <p:cNvSpPr txBox="1">
            <a:spLocks/>
          </p:cNvSpPr>
          <p:nvPr/>
        </p:nvSpPr>
        <p:spPr>
          <a:xfrm>
            <a:off x="1209608" y="3166423"/>
            <a:ext cx="10372792" cy="764375"/>
          </a:xfrm>
          <a:prstGeom prst="rect">
            <a:avLst/>
          </a:prstGeom>
          <a:solidFill>
            <a:srgbClr val="FFFF00"/>
          </a:solidFill>
        </p:spPr>
        <p:txBody>
          <a:bodyPr vert="horz" lIns="84407" tIns="42203" rIns="84407"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●ゲームの</a:t>
            </a:r>
            <a:r>
              <a:rPr lang="en-US" altLang="ja-JP"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ID</a:t>
            </a:r>
            <a:r>
              <a:rPr lang="ja-JP" altLang="en-US"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とパスワードを他人に教えた</a:t>
            </a:r>
            <a:endParaRPr lang="en-US" altLang="ja-JP"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7" name="タイトル 1">
            <a:extLst>
              <a:ext uri="{FF2B5EF4-FFF2-40B4-BE49-F238E27FC236}">
                <a16:creationId xmlns:a16="http://schemas.microsoft.com/office/drawing/2014/main" id="{45489022-07C5-47B1-8D2E-3B4DB1C334E4}"/>
              </a:ext>
            </a:extLst>
          </p:cNvPr>
          <p:cNvSpPr txBox="1">
            <a:spLocks/>
          </p:cNvSpPr>
          <p:nvPr/>
        </p:nvSpPr>
        <p:spPr>
          <a:xfrm>
            <a:off x="1209888" y="4293991"/>
            <a:ext cx="10372512" cy="764375"/>
          </a:xfrm>
          <a:prstGeom prst="rect">
            <a:avLst/>
          </a:prstGeom>
          <a:solidFill>
            <a:srgbClr val="FFFF00"/>
          </a:solidFill>
        </p:spPr>
        <p:txBody>
          <a:bodyPr vert="horz" lIns="84407" tIns="42203" rIns="84407"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●知らない人に個人情報を教えた</a:t>
            </a:r>
            <a:endParaRPr lang="en-US" altLang="ja-JP"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9" name="タイトル 1">
            <a:extLst>
              <a:ext uri="{FF2B5EF4-FFF2-40B4-BE49-F238E27FC236}">
                <a16:creationId xmlns:a16="http://schemas.microsoft.com/office/drawing/2014/main" id="{F1DB97D9-AF54-45BF-95EE-937DF01D9DD7}"/>
              </a:ext>
            </a:extLst>
          </p:cNvPr>
          <p:cNvSpPr txBox="1">
            <a:spLocks/>
          </p:cNvSpPr>
          <p:nvPr/>
        </p:nvSpPr>
        <p:spPr>
          <a:xfrm>
            <a:off x="1228938" y="5447005"/>
            <a:ext cx="10353462" cy="764375"/>
          </a:xfrm>
          <a:prstGeom prst="rect">
            <a:avLst/>
          </a:prstGeom>
          <a:solidFill>
            <a:srgbClr val="FFFF00"/>
          </a:solidFill>
        </p:spPr>
        <p:txBody>
          <a:bodyPr vert="horz" lIns="84407" tIns="42203" rIns="84407"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●他人にレベル上げをお願いするのはルール違反</a:t>
            </a:r>
            <a:endParaRPr lang="en-US" altLang="ja-JP"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3" name="テキスト ボックス 2">
            <a:extLst>
              <a:ext uri="{FF2B5EF4-FFF2-40B4-BE49-F238E27FC236}">
                <a16:creationId xmlns:a16="http://schemas.microsoft.com/office/drawing/2014/main" id="{6D0B66C9-8FFA-4F71-B7E9-E1ADCD1FF458}"/>
              </a:ext>
            </a:extLst>
          </p:cNvPr>
          <p:cNvSpPr txBox="1"/>
          <p:nvPr/>
        </p:nvSpPr>
        <p:spPr>
          <a:xfrm>
            <a:off x="4399981" y="4016558"/>
            <a:ext cx="2103120" cy="369332"/>
          </a:xfrm>
          <a:prstGeom prst="rect">
            <a:avLst/>
          </a:prstGeom>
          <a:noFill/>
        </p:spPr>
        <p:txBody>
          <a:bodyPr wrap="square" rtlCol="0">
            <a:spAutoFit/>
          </a:bodyPr>
          <a:lstStyle/>
          <a:p>
            <a:r>
              <a:rPr kumimoji="1" lang="ja-JP" altLang="en-US" b="1" dirty="0">
                <a:solidFill>
                  <a:srgbClr val="FF0000"/>
                </a:solidFill>
                <a:effectLst>
                  <a:outerShdw blurRad="38100" dist="38100" dir="2700000" algn="tl">
                    <a:srgbClr val="000000">
                      <a:alpha val="43137"/>
                    </a:srgbClr>
                  </a:outerShdw>
                </a:effectLst>
                <a:latin typeface="Meiryo" charset="-128"/>
                <a:ea typeface="Meiryo" charset="-128"/>
              </a:rPr>
              <a:t>こじんじょうほう</a:t>
            </a:r>
            <a:endParaRPr kumimoji="1" lang="ja-JP" altLang="en-US" dirty="0"/>
          </a:p>
        </p:txBody>
      </p:sp>
      <p:sp>
        <p:nvSpPr>
          <p:cNvPr id="11" name="テキスト ボックス 10">
            <a:extLst>
              <a:ext uri="{FF2B5EF4-FFF2-40B4-BE49-F238E27FC236}">
                <a16:creationId xmlns:a16="http://schemas.microsoft.com/office/drawing/2014/main" id="{8F66E246-CF38-474D-90D9-9AD3B320DABA}"/>
              </a:ext>
            </a:extLst>
          </p:cNvPr>
          <p:cNvSpPr txBox="1"/>
          <p:nvPr/>
        </p:nvSpPr>
        <p:spPr>
          <a:xfrm>
            <a:off x="10381339" y="5176579"/>
            <a:ext cx="1143911" cy="369332"/>
          </a:xfrm>
          <a:prstGeom prst="rect">
            <a:avLst/>
          </a:prstGeom>
          <a:noFill/>
        </p:spPr>
        <p:txBody>
          <a:bodyPr wrap="square" rtlCol="0">
            <a:spAutoFit/>
          </a:bodyPr>
          <a:lstStyle/>
          <a:p>
            <a:r>
              <a:rPr kumimoji="1" lang="ja-JP" altLang="en-US" b="1" dirty="0">
                <a:solidFill>
                  <a:srgbClr val="FF0000"/>
                </a:solidFill>
                <a:effectLst>
                  <a:outerShdw blurRad="38100" dist="38100" dir="2700000" algn="tl">
                    <a:srgbClr val="000000">
                      <a:alpha val="43137"/>
                    </a:srgbClr>
                  </a:outerShdw>
                </a:effectLst>
                <a:latin typeface="Meiryo" charset="-128"/>
                <a:ea typeface="Meiryo" charset="-128"/>
              </a:rPr>
              <a:t>い は ん</a:t>
            </a:r>
            <a:endParaRPr kumimoji="1" lang="ja-JP" altLang="en-US" dirty="0"/>
          </a:p>
        </p:txBody>
      </p:sp>
      <p:sp>
        <p:nvSpPr>
          <p:cNvPr id="12" name="テキスト ボックス 11">
            <a:extLst>
              <a:ext uri="{FF2B5EF4-FFF2-40B4-BE49-F238E27FC236}">
                <a16:creationId xmlns:a16="http://schemas.microsoft.com/office/drawing/2014/main" id="{B711E428-9638-4F06-A34A-D7A48EEED663}"/>
              </a:ext>
            </a:extLst>
          </p:cNvPr>
          <p:cNvSpPr txBox="1"/>
          <p:nvPr/>
        </p:nvSpPr>
        <p:spPr>
          <a:xfrm>
            <a:off x="3905250" y="594994"/>
            <a:ext cx="1179962" cy="369332"/>
          </a:xfrm>
          <a:prstGeom prst="rect">
            <a:avLst/>
          </a:prstGeom>
          <a:noFill/>
        </p:spPr>
        <p:txBody>
          <a:bodyPr wrap="square" rtlCol="0">
            <a:spAutoFit/>
          </a:bodyPr>
          <a:lstStyle/>
          <a:p>
            <a:r>
              <a:rPr kumimoji="1"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かいせつ</a:t>
            </a:r>
            <a:endParaRPr kumimoji="1" lang="ja-JP" altLang="en-US" dirty="0"/>
          </a:p>
        </p:txBody>
      </p:sp>
    </p:spTree>
    <p:extLst>
      <p:ext uri="{BB962C8B-B14F-4D97-AF65-F5344CB8AC3E}">
        <p14:creationId xmlns:p14="http://schemas.microsoft.com/office/powerpoint/2010/main" val="4070456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643CEFE9-52B8-4D39-8E4A-2D5B181BCF0B}"/>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1447060" y="136527"/>
            <a:ext cx="8993080" cy="1567507"/>
          </a:xfrm>
        </p:spPr>
        <p:txBody>
          <a:bodyPr>
            <a:normAutofit/>
          </a:bodyPr>
          <a:lstStyle/>
          <a:p>
            <a:pPr algn="ctr"/>
            <a:r>
              <a:rPr lang="en-US" altLang="ja-JP" sz="5400" b="1" dirty="0">
                <a:ln>
                  <a:solidFill>
                    <a:schemeClr val="accent1"/>
                  </a:solidFill>
                </a:ln>
                <a:solidFill>
                  <a:srgbClr val="FFFF00"/>
                </a:solidFill>
                <a:effectLst>
                  <a:outerShdw blurRad="38100" dist="38100" dir="2700000" algn="tl">
                    <a:srgbClr val="000000">
                      <a:alpha val="43137"/>
                    </a:srgbClr>
                  </a:outerShdw>
                </a:effectLst>
                <a:highlight>
                  <a:srgbClr val="FF0000"/>
                </a:highlight>
                <a:latin typeface="Meiryo" charset="-128"/>
                <a:ea typeface="Meiryo" charset="-128"/>
                <a:cs typeface="Meiryo" charset="-128"/>
              </a:rPr>
              <a:t>SNS</a:t>
            </a:r>
            <a:r>
              <a:rPr lang="ja-JP" altLang="en-US" sz="5400" b="1" dirty="0">
                <a:ln>
                  <a:solidFill>
                    <a:schemeClr val="accent1"/>
                  </a:solidFill>
                </a:ln>
                <a:solidFill>
                  <a:srgbClr val="FFFF00"/>
                </a:solidFill>
                <a:effectLst>
                  <a:outerShdw blurRad="38100" dist="38100" dir="2700000" algn="tl">
                    <a:srgbClr val="000000">
                      <a:alpha val="43137"/>
                    </a:srgbClr>
                  </a:outerShdw>
                </a:effectLst>
                <a:highlight>
                  <a:srgbClr val="FF0000"/>
                </a:highlight>
                <a:latin typeface="Meiryo" charset="-128"/>
                <a:ea typeface="Meiryo" charset="-128"/>
                <a:cs typeface="Meiryo" charset="-128"/>
              </a:rPr>
              <a:t>東京ルール　　　</a:t>
            </a:r>
            <a:br>
              <a:rPr lang="en-US" altLang="ja-JP"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13</a:t>
            </a:fld>
            <a:endParaRPr kumimoji="1" lang="ja-JP" altLang="en-US"/>
          </a:p>
        </p:txBody>
      </p:sp>
      <p:sp>
        <p:nvSpPr>
          <p:cNvPr id="5" name="タイトル 3">
            <a:extLst>
              <a:ext uri="{FF2B5EF4-FFF2-40B4-BE49-F238E27FC236}">
                <a16:creationId xmlns:a16="http://schemas.microsoft.com/office/drawing/2014/main" id="{8DAAF189-0B0B-4DD6-805A-9F2A23947EFD}"/>
              </a:ext>
            </a:extLst>
          </p:cNvPr>
          <p:cNvSpPr txBox="1">
            <a:spLocks/>
          </p:cNvSpPr>
          <p:nvPr/>
        </p:nvSpPr>
        <p:spPr>
          <a:xfrm>
            <a:off x="2226816" y="4620327"/>
            <a:ext cx="8169152" cy="185116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a:r>
              <a:rPr lang="ja-JP" altLang="en-US"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p>
        </p:txBody>
      </p:sp>
      <p:sp>
        <p:nvSpPr>
          <p:cNvPr id="6" name="タイトル 3">
            <a:extLst>
              <a:ext uri="{FF2B5EF4-FFF2-40B4-BE49-F238E27FC236}">
                <a16:creationId xmlns:a16="http://schemas.microsoft.com/office/drawing/2014/main" id="{C1C26105-E590-4EAE-9CA4-29E23A07DB87}"/>
              </a:ext>
            </a:extLst>
          </p:cNvPr>
          <p:cNvSpPr txBox="1">
            <a:spLocks/>
          </p:cNvSpPr>
          <p:nvPr/>
        </p:nvSpPr>
        <p:spPr>
          <a:xfrm>
            <a:off x="2034842" y="1976060"/>
            <a:ext cx="9067060" cy="2287026"/>
          </a:xfrm>
          <a:prstGeom prst="rect">
            <a:avLst/>
          </a:prstGeom>
        </p:spPr>
        <p:txBody>
          <a:bodyPr vert="horz" lIns="91440" tIns="45720" rIns="91440" bIns="45720" rtlCol="0" anchor="b">
            <a:normAutofit fontScale="92500"/>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spcAft>
                <a:spcPts val="1200"/>
              </a:spcAft>
            </a:pPr>
            <a:r>
              <a:rPr lang="ja-JP" altLang="en-US"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①　スマホやゲームの利用時間を決める</a:t>
            </a:r>
            <a:endParaRPr lang="en-US" altLang="ja-JP"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a:p>
            <a:pPr>
              <a:lnSpc>
                <a:spcPct val="170000"/>
              </a:lnSpc>
            </a:pPr>
            <a:r>
              <a:rPr lang="ja-JP" altLang="en-US"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②　個人情報を教えない</a:t>
            </a:r>
          </a:p>
          <a:p>
            <a:pPr>
              <a:lnSpc>
                <a:spcPct val="160000"/>
              </a:lnSpc>
            </a:pPr>
            <a:r>
              <a:rPr lang="ja-JP" altLang="en-US"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③　知らない人に会わない</a:t>
            </a:r>
            <a:endParaRPr lang="en-US" altLang="ja-JP"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7" name="タイトル 3">
            <a:extLst>
              <a:ext uri="{FF2B5EF4-FFF2-40B4-BE49-F238E27FC236}">
                <a16:creationId xmlns:a16="http://schemas.microsoft.com/office/drawing/2014/main" id="{9E5518C4-27BE-4B14-82C5-905E0C87D9A8}"/>
              </a:ext>
            </a:extLst>
          </p:cNvPr>
          <p:cNvSpPr txBox="1">
            <a:spLocks/>
          </p:cNvSpPr>
          <p:nvPr/>
        </p:nvSpPr>
        <p:spPr>
          <a:xfrm>
            <a:off x="2034842" y="4365657"/>
            <a:ext cx="9953958" cy="244103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①　</a:t>
            </a:r>
            <a:r>
              <a:rPr lang="en-US" altLang="ja-JP" sz="32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ID</a:t>
            </a:r>
            <a:r>
              <a:rPr lang="ja-JP" altLang="en-US" sz="32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とパスワードを他人に絶対に教え　</a:t>
            </a:r>
            <a:endParaRPr lang="en-US" altLang="ja-JP" sz="32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a:p>
            <a:r>
              <a:rPr lang="ja-JP" altLang="en-US" sz="32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ない</a:t>
            </a:r>
            <a:endParaRPr lang="en-US" altLang="ja-JP" sz="32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a:p>
            <a:r>
              <a:rPr lang="ja-JP" altLang="en-US" sz="32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②　簡単に推測できる</a:t>
            </a:r>
            <a:r>
              <a:rPr lang="en-US" altLang="ja-JP" sz="32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ID</a:t>
            </a:r>
            <a:r>
              <a:rPr lang="ja-JP" altLang="en-US" sz="32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やパスワードに　</a:t>
            </a:r>
            <a:endParaRPr lang="en-US" altLang="ja-JP" sz="32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a:p>
            <a:r>
              <a:rPr lang="ja-JP" altLang="en-US" sz="32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しない</a:t>
            </a:r>
            <a:endParaRPr lang="en-US" altLang="ja-JP" sz="32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9" name="タイトル 3">
            <a:extLst>
              <a:ext uri="{FF2B5EF4-FFF2-40B4-BE49-F238E27FC236}">
                <a16:creationId xmlns:a16="http://schemas.microsoft.com/office/drawing/2014/main" id="{73A9C17A-4C9B-4A9F-9D40-8F58BE54FA92}"/>
              </a:ext>
            </a:extLst>
          </p:cNvPr>
          <p:cNvSpPr txBox="1">
            <a:spLocks/>
          </p:cNvSpPr>
          <p:nvPr/>
        </p:nvSpPr>
        <p:spPr>
          <a:xfrm>
            <a:off x="2439097" y="1066935"/>
            <a:ext cx="7085889" cy="93131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a:r>
              <a:rPr lang="ja-JP" altLang="en-US" sz="3600" b="1" u="sng"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オンラインゲームとの付き合い方</a:t>
            </a:r>
            <a:endParaRPr lang="en-US" altLang="ja-JP" sz="3600" b="1" u="sng"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0" name="タイトル 3">
            <a:extLst>
              <a:ext uri="{FF2B5EF4-FFF2-40B4-BE49-F238E27FC236}">
                <a16:creationId xmlns:a16="http://schemas.microsoft.com/office/drawing/2014/main" id="{82963B3D-2BEA-421A-ABDB-0B2292E06730}"/>
              </a:ext>
            </a:extLst>
          </p:cNvPr>
          <p:cNvSpPr txBox="1">
            <a:spLocks/>
          </p:cNvSpPr>
          <p:nvPr/>
        </p:nvSpPr>
        <p:spPr>
          <a:xfrm>
            <a:off x="2866899" y="4348300"/>
            <a:ext cx="6458209" cy="533027"/>
          </a:xfrm>
          <a:prstGeom prst="rect">
            <a:avLst/>
          </a:prstGeom>
        </p:spPr>
        <p:txBody>
          <a:bodyPr vert="horz" lIns="91440" tIns="45720" rIns="91440" bIns="45720" rtlCol="0" anchor="b">
            <a:normAutofit fontScale="92500" lnSpcReduction="10000"/>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a:r>
              <a:rPr lang="en-US" altLang="ja-JP" sz="3600" b="1" u="sng"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ID</a:t>
            </a:r>
            <a:r>
              <a:rPr lang="ja-JP" altLang="en-US" sz="3600" b="1" u="sng"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とパスワードの重要性</a:t>
            </a:r>
            <a:endParaRPr lang="en-US" altLang="ja-JP" sz="3600" b="1" u="sng"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3" name="テキスト ボックス 2">
            <a:extLst>
              <a:ext uri="{FF2B5EF4-FFF2-40B4-BE49-F238E27FC236}">
                <a16:creationId xmlns:a16="http://schemas.microsoft.com/office/drawing/2014/main" id="{75A72AAF-861D-4DB0-9DB1-CA11136E6780}"/>
              </a:ext>
            </a:extLst>
          </p:cNvPr>
          <p:cNvSpPr txBox="1"/>
          <p:nvPr/>
        </p:nvSpPr>
        <p:spPr>
          <a:xfrm>
            <a:off x="2866899" y="2588854"/>
            <a:ext cx="1819401" cy="338554"/>
          </a:xfrm>
          <a:prstGeom prst="rect">
            <a:avLst/>
          </a:prstGeom>
          <a:noFill/>
        </p:spPr>
        <p:txBody>
          <a:bodyPr wrap="square" rtlCol="0">
            <a:spAutoFit/>
          </a:bodyPr>
          <a:lstStyle/>
          <a:p>
            <a:r>
              <a:rPr kumimoji="1" lang="ja-JP" altLang="en-US" sz="1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こじんじょうほう</a:t>
            </a:r>
            <a:endParaRPr kumimoji="1" lang="ja-JP" altLang="en-US" sz="1600" dirty="0"/>
          </a:p>
        </p:txBody>
      </p:sp>
      <p:sp>
        <p:nvSpPr>
          <p:cNvPr id="12" name="テキスト ボックス 11">
            <a:extLst>
              <a:ext uri="{FF2B5EF4-FFF2-40B4-BE49-F238E27FC236}">
                <a16:creationId xmlns:a16="http://schemas.microsoft.com/office/drawing/2014/main" id="{964A53DF-0308-43C7-BF25-B01E6D77E030}"/>
              </a:ext>
            </a:extLst>
          </p:cNvPr>
          <p:cNvSpPr txBox="1"/>
          <p:nvPr/>
        </p:nvSpPr>
        <p:spPr>
          <a:xfrm>
            <a:off x="4081780" y="5548073"/>
            <a:ext cx="2052320" cy="338554"/>
          </a:xfrm>
          <a:prstGeom prst="rect">
            <a:avLst/>
          </a:prstGeom>
          <a:noFill/>
        </p:spPr>
        <p:txBody>
          <a:bodyPr wrap="square" rtlCol="0">
            <a:spAutoFit/>
          </a:bodyPr>
          <a:lstStyle/>
          <a:p>
            <a:r>
              <a:rPr kumimoji="1" lang="ja-JP" altLang="en-US" sz="1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すいそく</a:t>
            </a:r>
            <a:endParaRPr kumimoji="1" lang="ja-JP" altLang="en-US" sz="1600" dirty="0"/>
          </a:p>
        </p:txBody>
      </p:sp>
      <p:sp>
        <p:nvSpPr>
          <p:cNvPr id="13" name="テキスト ボックス 12">
            <a:extLst>
              <a:ext uri="{FF2B5EF4-FFF2-40B4-BE49-F238E27FC236}">
                <a16:creationId xmlns:a16="http://schemas.microsoft.com/office/drawing/2014/main" id="{16554C2A-4894-4067-A1EB-8614F945846D}"/>
              </a:ext>
            </a:extLst>
          </p:cNvPr>
          <p:cNvSpPr txBox="1"/>
          <p:nvPr/>
        </p:nvSpPr>
        <p:spPr>
          <a:xfrm>
            <a:off x="7181850" y="4027103"/>
            <a:ext cx="2157905" cy="338554"/>
          </a:xfrm>
          <a:prstGeom prst="rect">
            <a:avLst/>
          </a:prstGeom>
          <a:noFill/>
        </p:spPr>
        <p:txBody>
          <a:bodyPr wrap="square" rtlCol="0">
            <a:spAutoFit/>
          </a:bodyPr>
          <a:lstStyle/>
          <a:p>
            <a:r>
              <a:rPr kumimoji="1" lang="ja-JP" altLang="en-US" sz="1600" b="1" dirty="0" err="1">
                <a:ln>
                  <a:solidFill>
                    <a:schemeClr val="accent1"/>
                  </a:solidFill>
                </a:ln>
                <a:solidFill>
                  <a:srgbClr val="FF0000"/>
                </a:solidFill>
                <a:latin typeface="Meiryo" charset="-128"/>
                <a:ea typeface="Meiryo" charset="-128"/>
              </a:rPr>
              <a:t>じゅう</a:t>
            </a:r>
            <a:r>
              <a:rPr kumimoji="1" lang="ja-JP" altLang="en-US" sz="1600" b="1" dirty="0">
                <a:ln>
                  <a:solidFill>
                    <a:schemeClr val="accent1"/>
                  </a:solidFill>
                </a:ln>
                <a:solidFill>
                  <a:srgbClr val="FF0000"/>
                </a:solidFill>
                <a:latin typeface="Meiryo" charset="-128"/>
                <a:ea typeface="Meiryo" charset="-128"/>
              </a:rPr>
              <a:t>ようせい</a:t>
            </a:r>
            <a:endParaRPr kumimoji="1" lang="ja-JP" altLang="en-US" sz="1600" dirty="0"/>
          </a:p>
        </p:txBody>
      </p:sp>
    </p:spTree>
    <p:extLst>
      <p:ext uri="{BB962C8B-B14F-4D97-AF65-F5344CB8AC3E}">
        <p14:creationId xmlns:p14="http://schemas.microsoft.com/office/powerpoint/2010/main" val="2624069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1F48C4F8-98C1-4500-A7F9-2ED55900BB6E}"/>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15225" y="-22254"/>
            <a:ext cx="12192000" cy="3355596"/>
          </a:xfrm>
          <a:prstGeom prst="rect">
            <a:avLst/>
          </a:prstGeom>
        </p:spPr>
      </p:pic>
      <p:sp>
        <p:nvSpPr>
          <p:cNvPr id="4" name="テキスト ボックス 3"/>
          <p:cNvSpPr txBox="1"/>
          <p:nvPr/>
        </p:nvSpPr>
        <p:spPr>
          <a:xfrm>
            <a:off x="1991737" y="2685948"/>
            <a:ext cx="8773899" cy="547073"/>
          </a:xfrm>
          <a:prstGeom prst="rect">
            <a:avLst/>
          </a:prstGeom>
          <a:noFill/>
        </p:spPr>
        <p:txBody>
          <a:bodyPr wrap="square" rtlCol="0">
            <a:spAutoFit/>
          </a:bodyPr>
          <a:lstStyle/>
          <a:p>
            <a:r>
              <a:rPr lang="ja-JP" altLang="en-US" sz="2955" b="1" kern="100">
                <a:effectLst>
                  <a:outerShdw blurRad="38100" dist="38100" dir="2700000" algn="tl">
                    <a:srgbClr val="000000">
                      <a:alpha val="43137"/>
                    </a:srgbClr>
                  </a:outerShdw>
                </a:effectLst>
                <a:latin typeface="+mj-ea"/>
                <a:ea typeface="+mj-ea"/>
                <a:cs typeface="Times New Roman"/>
              </a:rPr>
              <a:t>　</a:t>
            </a:r>
            <a:r>
              <a:rPr lang="ja-JP" altLang="en-US" sz="1663" b="1">
                <a:effectLst>
                  <a:outerShdw blurRad="38100" dist="38100" dir="2700000" algn="tl">
                    <a:srgbClr val="000000">
                      <a:alpha val="43137"/>
                    </a:srgbClr>
                  </a:outerShdw>
                </a:effectLst>
                <a:latin typeface="+mj-ea"/>
                <a:ea typeface="+mj-ea"/>
              </a:rPr>
              <a:t>　</a:t>
            </a:r>
            <a:endParaRPr kumimoji="1" lang="ja-JP" altLang="en-US" sz="1663" b="1">
              <a:effectLst>
                <a:outerShdw blurRad="38100" dist="38100" dir="2700000" algn="tl">
                  <a:srgbClr val="000000">
                    <a:alpha val="43137"/>
                  </a:srgbClr>
                </a:outerShdw>
              </a:effectLst>
              <a:latin typeface="+mj-ea"/>
              <a:ea typeface="+mj-ea"/>
            </a:endParaRPr>
          </a:p>
        </p:txBody>
      </p:sp>
      <p:sp>
        <p:nvSpPr>
          <p:cNvPr id="6" name="テキスト ボックス 5"/>
          <p:cNvSpPr txBox="1"/>
          <p:nvPr/>
        </p:nvSpPr>
        <p:spPr>
          <a:xfrm>
            <a:off x="1894103" y="2733436"/>
            <a:ext cx="8773899" cy="547073"/>
          </a:xfrm>
          <a:prstGeom prst="rect">
            <a:avLst/>
          </a:prstGeom>
          <a:noFill/>
        </p:spPr>
        <p:txBody>
          <a:bodyPr wrap="square" rtlCol="0">
            <a:spAutoFit/>
          </a:bodyPr>
          <a:lstStyle/>
          <a:p>
            <a:r>
              <a:rPr lang="ja-JP" altLang="en-US" sz="2955" b="1" kern="100" dirty="0">
                <a:effectLst>
                  <a:outerShdw blurRad="38100" dist="38100" dir="2700000" algn="tl">
                    <a:srgbClr val="000000">
                      <a:alpha val="43137"/>
                    </a:srgbClr>
                  </a:outerShdw>
                </a:effectLst>
                <a:latin typeface="+mj-ea"/>
                <a:ea typeface="+mj-ea"/>
                <a:cs typeface="Times New Roman"/>
              </a:rPr>
              <a:t>　</a:t>
            </a:r>
            <a:r>
              <a:rPr lang="ja-JP" altLang="en-US" sz="1663" b="1" dirty="0">
                <a:effectLst>
                  <a:outerShdw blurRad="38100" dist="38100" dir="2700000" algn="tl">
                    <a:srgbClr val="000000">
                      <a:alpha val="43137"/>
                    </a:srgbClr>
                  </a:outerShdw>
                </a:effectLst>
                <a:latin typeface="+mj-ea"/>
                <a:ea typeface="+mj-ea"/>
              </a:rPr>
              <a:t>　</a:t>
            </a:r>
            <a:endParaRPr kumimoji="1" lang="ja-JP" altLang="en-US" sz="1663" b="1" dirty="0">
              <a:effectLst>
                <a:outerShdw blurRad="38100" dist="38100" dir="2700000" algn="tl">
                  <a:srgbClr val="000000">
                    <a:alpha val="43137"/>
                  </a:srgbClr>
                </a:outerShdw>
              </a:effectLst>
              <a:latin typeface="+mj-ea"/>
              <a:ea typeface="+mj-ea"/>
            </a:endParaRPr>
          </a:p>
        </p:txBody>
      </p:sp>
      <p:sp>
        <p:nvSpPr>
          <p:cNvPr id="9" name="タイトル 1"/>
          <p:cNvSpPr>
            <a:spLocks noGrp="1"/>
          </p:cNvSpPr>
          <p:nvPr>
            <p:ph type="title"/>
          </p:nvPr>
        </p:nvSpPr>
        <p:spPr>
          <a:xfrm>
            <a:off x="1660592" y="158484"/>
            <a:ext cx="8840367" cy="1156364"/>
          </a:xfrm>
        </p:spPr>
        <p:txBody>
          <a:bodyPr>
            <a:noAutofit/>
          </a:bodyPr>
          <a:lstStyle/>
          <a:p>
            <a:pPr algn="ctr"/>
            <a:r>
              <a:rPr lang="ja-JP" altLang="en-US" b="1" dirty="0">
                <a:ln>
                  <a:solidFill>
                    <a:schemeClr val="tx1"/>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子供</a:t>
            </a:r>
            <a:r>
              <a:rPr kumimoji="1" lang="ja-JP" altLang="en-US" b="1" dirty="0">
                <a:ln>
                  <a:solidFill>
                    <a:schemeClr val="tx1"/>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の</a:t>
            </a:r>
            <a:r>
              <a:rPr kumimoji="1" lang="en-US" altLang="ja-JP" b="1" dirty="0">
                <a:ln>
                  <a:solidFill>
                    <a:schemeClr val="tx1"/>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SNS</a:t>
            </a:r>
            <a:r>
              <a:rPr kumimoji="1" lang="ja-JP" altLang="en-US" b="1" dirty="0">
                <a:ln>
                  <a:solidFill>
                    <a:schemeClr val="tx1"/>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被害が</a:t>
            </a:r>
            <a:r>
              <a:rPr lang="ja-JP" altLang="en-US" b="1" dirty="0">
                <a:ln>
                  <a:solidFill>
                    <a:schemeClr val="tx1"/>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過去最多！</a:t>
            </a:r>
            <a:endParaRPr kumimoji="1" lang="ja-JP" altLang="en-US" b="1" dirty="0">
              <a:ln>
                <a:solidFill>
                  <a:schemeClr val="tx1"/>
                </a:solidFill>
              </a:ln>
              <a:solidFill>
                <a:schemeClr val="tx1"/>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6" name="タイトル 1"/>
          <p:cNvSpPr txBox="1">
            <a:spLocks/>
          </p:cNvSpPr>
          <p:nvPr/>
        </p:nvSpPr>
        <p:spPr>
          <a:xfrm>
            <a:off x="1508775" y="2252603"/>
            <a:ext cx="6780703" cy="3104001"/>
          </a:xfrm>
          <a:prstGeom prst="rect">
            <a:avLst/>
          </a:prstGeom>
        </p:spPr>
        <p:txBody>
          <a:bodyPr vert="horz" lIns="84407" tIns="42203" rIns="84407" bIns="42203" rtlCol="0" anchor="ctr">
            <a:norm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endParaRPr lang="ja-JP" altLang="en-US" sz="4063" b="1" u="sng" dirty="0">
              <a:ln>
                <a:solidFill>
                  <a:schemeClr val="accent1"/>
                </a:solidFill>
              </a:ln>
              <a:effectLst>
                <a:outerShdw blurRad="38100" dist="38100" dir="2700000" algn="tl">
                  <a:srgbClr val="000000">
                    <a:alpha val="43137"/>
                  </a:srgbClr>
                </a:outerShdw>
              </a:effectLst>
              <a:latin typeface="Meiryo" charset="-128"/>
              <a:ea typeface="Meiryo" charset="-128"/>
              <a:cs typeface="Meiryo" charset="-128"/>
            </a:endParaRPr>
          </a:p>
        </p:txBody>
      </p:sp>
      <p:sp>
        <p:nvSpPr>
          <p:cNvPr id="14" name="テキスト ボックス 13"/>
          <p:cNvSpPr txBox="1"/>
          <p:nvPr/>
        </p:nvSpPr>
        <p:spPr>
          <a:xfrm>
            <a:off x="1456766" y="1625258"/>
            <a:ext cx="9032067" cy="2010166"/>
          </a:xfrm>
          <a:prstGeom prst="rect">
            <a:avLst/>
          </a:prstGeom>
          <a:noFill/>
        </p:spPr>
        <p:txBody>
          <a:bodyPr wrap="square" rtlCol="0">
            <a:spAutoFit/>
          </a:bodyPr>
          <a:lstStyle/>
          <a:p>
            <a:pPr algn="ctr"/>
            <a:r>
              <a:rPr lang="en-US" altLang="ja-JP" sz="4985" b="1" dirty="0">
                <a:ln>
                  <a:solidFill>
                    <a:schemeClr val="accent1">
                      <a:shade val="50000"/>
                      <a:shade val="75000"/>
                      <a:lumMod val="80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4985" b="1" dirty="0">
                <a:ln>
                  <a:solidFill>
                    <a:schemeClr val="accent1">
                      <a:shade val="50000"/>
                      <a:shade val="75000"/>
                      <a:lumMod val="80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が関連する事件</a:t>
            </a:r>
            <a:endParaRPr lang="en-US" altLang="ja-JP" sz="4985" b="1" dirty="0">
              <a:ln>
                <a:solidFill>
                  <a:schemeClr val="accent1">
                    <a:shade val="50000"/>
                    <a:shade val="75000"/>
                    <a:lumMod val="80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a:p>
            <a:pPr algn="ctr">
              <a:lnSpc>
                <a:spcPct val="150000"/>
              </a:lnSpc>
            </a:pPr>
            <a:r>
              <a:rPr lang="ja-JP" altLang="en-US" sz="4985" b="1" dirty="0">
                <a:ln>
                  <a:solidFill>
                    <a:schemeClr val="accent1">
                      <a:shade val="50000"/>
                      <a:shade val="75000"/>
                      <a:lumMod val="80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被害の子供の数</a:t>
            </a:r>
            <a:endParaRPr lang="en-US" altLang="ja-JP" sz="4985" b="1" dirty="0">
              <a:ln>
                <a:solidFill>
                  <a:schemeClr val="accent1">
                    <a:shade val="50000"/>
                    <a:shade val="75000"/>
                    <a:lumMod val="80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5" name="テキスト ボックス 14"/>
          <p:cNvSpPr txBox="1"/>
          <p:nvPr/>
        </p:nvSpPr>
        <p:spPr>
          <a:xfrm>
            <a:off x="1539225" y="5280709"/>
            <a:ext cx="9144000" cy="1577291"/>
          </a:xfrm>
          <a:prstGeom prst="rect">
            <a:avLst/>
          </a:prstGeom>
          <a:noFill/>
        </p:spPr>
        <p:txBody>
          <a:bodyPr wrap="square" rtlCol="0">
            <a:spAutoFit/>
          </a:bodyPr>
          <a:lstStyle/>
          <a:p>
            <a:pPr algn="ctr"/>
            <a:r>
              <a:rPr lang="ja-JP" altLang="en-US" sz="4063"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警察に届けられた事件だけをカウント</a:t>
            </a:r>
            <a:endParaRPr lang="en-US" altLang="ja-JP" sz="4063"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a:p>
            <a:pPr algn="ctr">
              <a:lnSpc>
                <a:spcPct val="150000"/>
              </a:lnSpc>
            </a:pPr>
            <a:r>
              <a:rPr lang="ja-JP" altLang="en-US" sz="4063"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実際はこの数倍は発生している！</a:t>
            </a:r>
            <a:endParaRPr lang="en-US" altLang="ja-JP" sz="4063"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0" name="正方形/長方形 9">
            <a:extLst>
              <a:ext uri="{FF2B5EF4-FFF2-40B4-BE49-F238E27FC236}">
                <a16:creationId xmlns:a16="http://schemas.microsoft.com/office/drawing/2014/main" id="{F605720A-125F-DA40-8A3C-EC1D4AAE419D}"/>
              </a:ext>
            </a:extLst>
          </p:cNvPr>
          <p:cNvSpPr/>
          <p:nvPr/>
        </p:nvSpPr>
        <p:spPr>
          <a:xfrm>
            <a:off x="3172845" y="3573758"/>
            <a:ext cx="5599911" cy="1456104"/>
          </a:xfrm>
          <a:prstGeom prst="rect">
            <a:avLst/>
          </a:prstGeom>
          <a:solidFill>
            <a:srgbClr val="FFFF00"/>
          </a:solidFill>
          <a:ln>
            <a:noFill/>
          </a:ln>
        </p:spPr>
        <p:txBody>
          <a:bodyPr wrap="square">
            <a:spAutoFit/>
          </a:bodyPr>
          <a:lstStyle/>
          <a:p>
            <a:pPr algn="ctr"/>
            <a:r>
              <a:rPr lang="en-US" altLang="ja-JP" sz="8862"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2,095</a:t>
            </a:r>
            <a:r>
              <a:rPr lang="ja-JP" altLang="en-US" sz="8862"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人</a:t>
            </a:r>
            <a:endParaRPr lang="en-US" altLang="ja-JP" sz="8862"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2" name="テキスト ボックス 1">
            <a:extLst>
              <a:ext uri="{FF2B5EF4-FFF2-40B4-BE49-F238E27FC236}">
                <a16:creationId xmlns:a16="http://schemas.microsoft.com/office/drawing/2014/main" id="{000AAC11-B5E3-4C8B-BC09-EA507BDA2EF3}"/>
              </a:ext>
            </a:extLst>
          </p:cNvPr>
          <p:cNvSpPr txBox="1"/>
          <p:nvPr/>
        </p:nvSpPr>
        <p:spPr>
          <a:xfrm>
            <a:off x="7727541" y="1311801"/>
            <a:ext cx="1626288" cy="369332"/>
          </a:xfrm>
          <a:prstGeom prst="rect">
            <a:avLst/>
          </a:prstGeom>
          <a:noFill/>
        </p:spPr>
        <p:txBody>
          <a:bodyPr wrap="square" rtlCol="0">
            <a:spAutoFit/>
          </a:bodyPr>
          <a:lstStyle/>
          <a:p>
            <a:r>
              <a:rPr kumimoji="1" lang="ja-JP" altLang="en-US" b="1" dirty="0">
                <a:ln>
                  <a:solidFill>
                    <a:schemeClr val="accent1">
                      <a:shade val="50000"/>
                      <a:shade val="75000"/>
                      <a:lumMod val="80000"/>
                    </a:schemeClr>
                  </a:solidFill>
                </a:ln>
                <a:solidFill>
                  <a:srgbClr val="FFFF00"/>
                </a:solidFill>
                <a:effectLst>
                  <a:outerShdw blurRad="38100" dist="38100" dir="2700000" algn="tl">
                    <a:srgbClr val="000000">
                      <a:alpha val="43137"/>
                    </a:srgbClr>
                  </a:outerShdw>
                </a:effectLst>
                <a:latin typeface="Meiryo" charset="-128"/>
                <a:ea typeface="Meiryo" charset="-128"/>
              </a:rPr>
              <a:t>じ   けん</a:t>
            </a:r>
            <a:endParaRPr kumimoji="1" lang="ja-JP" altLang="en-US" dirty="0"/>
          </a:p>
        </p:txBody>
      </p:sp>
      <p:sp>
        <p:nvSpPr>
          <p:cNvPr id="7" name="テキスト ボックス 6">
            <a:extLst>
              <a:ext uri="{FF2B5EF4-FFF2-40B4-BE49-F238E27FC236}">
                <a16:creationId xmlns:a16="http://schemas.microsoft.com/office/drawing/2014/main" id="{F5160E93-C6C9-455C-A8E6-51B0999F1687}"/>
              </a:ext>
            </a:extLst>
          </p:cNvPr>
          <p:cNvSpPr txBox="1"/>
          <p:nvPr/>
        </p:nvSpPr>
        <p:spPr>
          <a:xfrm>
            <a:off x="2262254" y="5913637"/>
            <a:ext cx="1547745" cy="369332"/>
          </a:xfrm>
          <a:prstGeom prst="rect">
            <a:avLst/>
          </a:prstGeom>
          <a:noFill/>
        </p:spPr>
        <p:txBody>
          <a:bodyPr wrap="square" rtlCol="0">
            <a:spAutoFit/>
          </a:bodyPr>
          <a:lstStyle/>
          <a:p>
            <a:r>
              <a:rPr kumimoji="1" lang="ja-JP" altLang="en-US" b="1" dirty="0">
                <a:solidFill>
                  <a:srgbClr val="FF0000"/>
                </a:solidFill>
                <a:effectLst>
                  <a:outerShdw blurRad="38100" dist="38100" dir="2700000" algn="tl">
                    <a:srgbClr val="000000">
                      <a:alpha val="43137"/>
                    </a:srgbClr>
                  </a:outerShdw>
                </a:effectLst>
                <a:latin typeface="Meiryo" charset="-128"/>
                <a:ea typeface="Meiryo" charset="-128"/>
              </a:rPr>
              <a:t>じっさい</a:t>
            </a:r>
            <a:endParaRPr kumimoji="1" lang="ja-JP" altLang="en-US" dirty="0"/>
          </a:p>
        </p:txBody>
      </p:sp>
      <p:sp>
        <p:nvSpPr>
          <p:cNvPr id="8" name="テキスト ボックス 7">
            <a:extLst>
              <a:ext uri="{FF2B5EF4-FFF2-40B4-BE49-F238E27FC236}">
                <a16:creationId xmlns:a16="http://schemas.microsoft.com/office/drawing/2014/main" id="{71B4168D-C21D-417A-BCDC-AE6C121A436A}"/>
              </a:ext>
            </a:extLst>
          </p:cNvPr>
          <p:cNvSpPr txBox="1"/>
          <p:nvPr/>
        </p:nvSpPr>
        <p:spPr>
          <a:xfrm>
            <a:off x="1660593" y="5009571"/>
            <a:ext cx="1292158" cy="646331"/>
          </a:xfrm>
          <a:prstGeom prst="rect">
            <a:avLst/>
          </a:prstGeom>
          <a:noFill/>
        </p:spPr>
        <p:txBody>
          <a:bodyPr wrap="square" rtlCol="0">
            <a:spAutoFit/>
          </a:bodyPr>
          <a:lstStyle/>
          <a:p>
            <a:r>
              <a:rPr kumimoji="1" lang="ja-JP" altLang="en-US" b="1" dirty="0" err="1">
                <a:solidFill>
                  <a:srgbClr val="FF0000"/>
                </a:solidFill>
                <a:effectLst>
                  <a:outerShdw blurRad="38100" dist="38100" dir="2700000" algn="tl">
                    <a:srgbClr val="000000">
                      <a:alpha val="43137"/>
                    </a:srgbClr>
                  </a:outerShdw>
                </a:effectLst>
                <a:latin typeface="Meiryo" charset="-128"/>
                <a:ea typeface="Meiryo" charset="-128"/>
              </a:rPr>
              <a:t>けいさつ</a:t>
            </a:r>
            <a:endParaRPr kumimoji="1" lang="en-US" altLang="ja-JP" b="1" dirty="0">
              <a:solidFill>
                <a:srgbClr val="FF0000"/>
              </a:solidFill>
              <a:effectLst>
                <a:outerShdw blurRad="38100" dist="38100" dir="2700000" algn="tl">
                  <a:srgbClr val="000000">
                    <a:alpha val="43137"/>
                  </a:srgbClr>
                </a:outerShdw>
              </a:effectLst>
              <a:latin typeface="Meiryo" charset="-128"/>
              <a:ea typeface="Meiryo" charset="-128"/>
            </a:endParaRPr>
          </a:p>
          <a:p>
            <a:endParaRPr kumimoji="1" lang="ja-JP" altLang="en-US" dirty="0"/>
          </a:p>
        </p:txBody>
      </p:sp>
      <p:sp>
        <p:nvSpPr>
          <p:cNvPr id="3" name="テキスト ボックス 2">
            <a:extLst>
              <a:ext uri="{FF2B5EF4-FFF2-40B4-BE49-F238E27FC236}">
                <a16:creationId xmlns:a16="http://schemas.microsoft.com/office/drawing/2014/main" id="{984E266D-15F5-46F5-9475-681EA56F3B05}"/>
              </a:ext>
            </a:extLst>
          </p:cNvPr>
          <p:cNvSpPr txBox="1"/>
          <p:nvPr/>
        </p:nvSpPr>
        <p:spPr>
          <a:xfrm>
            <a:off x="5385612" y="57195"/>
            <a:ext cx="1243788" cy="369332"/>
          </a:xfrm>
          <a:prstGeom prst="rect">
            <a:avLst/>
          </a:prstGeom>
          <a:noFill/>
        </p:spPr>
        <p:txBody>
          <a:bodyPr wrap="square" rtlCol="0">
            <a:spAutoFit/>
          </a:bodyPr>
          <a:lstStyle/>
          <a:p>
            <a:r>
              <a:rPr kumimoji="1" lang="ja-JP" altLang="en-US" b="1" dirty="0">
                <a:ln>
                  <a:solidFill>
                    <a:schemeClr val="tx1"/>
                  </a:solidFill>
                </a:ln>
                <a:effectLst>
                  <a:outerShdw blurRad="38100" dist="38100" dir="2700000" algn="tl">
                    <a:srgbClr val="000000">
                      <a:alpha val="43137"/>
                    </a:srgbClr>
                  </a:outerShdw>
                </a:effectLst>
                <a:latin typeface="Meiryo" charset="-128"/>
                <a:ea typeface="Meiryo" charset="-128"/>
              </a:rPr>
              <a:t>ひ  がい</a:t>
            </a:r>
            <a:endParaRPr kumimoji="1" lang="ja-JP" altLang="en-US" dirty="0"/>
          </a:p>
        </p:txBody>
      </p:sp>
      <p:sp>
        <p:nvSpPr>
          <p:cNvPr id="17" name="テキスト ボックス 16"/>
          <p:cNvSpPr txBox="1"/>
          <p:nvPr/>
        </p:nvSpPr>
        <p:spPr>
          <a:xfrm>
            <a:off x="8410846" y="4342171"/>
            <a:ext cx="3481537" cy="707886"/>
          </a:xfrm>
          <a:prstGeom prst="rect">
            <a:avLst/>
          </a:prstGeom>
          <a:noFill/>
        </p:spPr>
        <p:txBody>
          <a:bodyPr wrap="square" rtlCol="0">
            <a:spAutoFit/>
          </a:bodyPr>
          <a:lstStyle/>
          <a:p>
            <a:pPr algn="ctr"/>
            <a:r>
              <a:rPr lang="ja-JP" altLang="en-US" sz="4000" b="1" dirty="0">
                <a:ln>
                  <a:solidFill>
                    <a:schemeClr val="accent1">
                      <a:shade val="50000"/>
                      <a:shade val="75000"/>
                      <a:lumMod val="80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（令和元年）</a:t>
            </a:r>
            <a:endParaRPr lang="en-US" altLang="ja-JP" sz="4000" b="1" dirty="0">
              <a:ln>
                <a:solidFill>
                  <a:schemeClr val="accent1">
                    <a:shade val="50000"/>
                    <a:shade val="75000"/>
                    <a:lumMod val="80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Tree>
    <p:extLst>
      <p:ext uri="{BB962C8B-B14F-4D97-AF65-F5344CB8AC3E}">
        <p14:creationId xmlns:p14="http://schemas.microsoft.com/office/powerpoint/2010/main" val="1128973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D17E887F-98CB-4D93-8124-DA0091E7CE0C}"/>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2" name="タイトル 1"/>
          <p:cNvSpPr>
            <a:spLocks noGrp="1"/>
          </p:cNvSpPr>
          <p:nvPr>
            <p:ph type="title"/>
          </p:nvPr>
        </p:nvSpPr>
        <p:spPr>
          <a:xfrm>
            <a:off x="1533971" y="232249"/>
            <a:ext cx="9134033" cy="1156364"/>
          </a:xfrm>
        </p:spPr>
        <p:txBody>
          <a:bodyPr>
            <a:normAutofit/>
          </a:bodyPr>
          <a:lstStyle/>
          <a:p>
            <a:pPr algn="ctr"/>
            <a:r>
              <a:rPr lang="en-US" altLang="ja-JP" sz="5539" b="1" dirty="0">
                <a:effectLst>
                  <a:outerShdw blurRad="38100" dist="38100" dir="2700000" algn="tl">
                    <a:srgbClr val="000000">
                      <a:alpha val="43137"/>
                    </a:srgbClr>
                  </a:outerShdw>
                </a:effectLst>
                <a:latin typeface="Meiryo" charset="-128"/>
                <a:ea typeface="Meiryo" charset="-128"/>
                <a:cs typeface="Meiryo" charset="-128"/>
              </a:rPr>
              <a:t>SNS</a:t>
            </a:r>
            <a:r>
              <a:rPr lang="ja-JP" altLang="en-US" sz="5539" b="1" dirty="0">
                <a:effectLst>
                  <a:outerShdw blurRad="38100" dist="38100" dir="2700000" algn="tl">
                    <a:srgbClr val="000000">
                      <a:alpha val="43137"/>
                    </a:srgbClr>
                  </a:outerShdw>
                </a:effectLst>
                <a:latin typeface="Meiryo" charset="-128"/>
                <a:ea typeface="Meiryo" charset="-128"/>
                <a:cs typeface="Meiryo" charset="-128"/>
              </a:rPr>
              <a:t>の危険性</a:t>
            </a:r>
          </a:p>
        </p:txBody>
      </p:sp>
      <p:sp>
        <p:nvSpPr>
          <p:cNvPr id="3" name="縦書きテキスト プレースホルダー 2"/>
          <p:cNvSpPr>
            <a:spLocks noGrp="1"/>
          </p:cNvSpPr>
          <p:nvPr>
            <p:ph type="body" orient="vert" idx="1"/>
          </p:nvPr>
        </p:nvSpPr>
        <p:spPr>
          <a:xfrm>
            <a:off x="1893234" y="2733433"/>
            <a:ext cx="8390313" cy="3185259"/>
          </a:xfrm>
        </p:spPr>
        <p:txBody>
          <a:bodyPr/>
          <a:lstStyle/>
          <a:p>
            <a:pPr marL="0" indent="0" algn="r">
              <a:buNone/>
            </a:pPr>
            <a:r>
              <a:rPr kumimoji="1" lang="ja-JP" altLang="en-US" dirty="0"/>
              <a:t>　</a:t>
            </a:r>
          </a:p>
        </p:txBody>
      </p:sp>
      <p:sp>
        <p:nvSpPr>
          <p:cNvPr id="4" name="テキスト ボックス 3"/>
          <p:cNvSpPr txBox="1"/>
          <p:nvPr/>
        </p:nvSpPr>
        <p:spPr>
          <a:xfrm>
            <a:off x="1894103" y="2830784"/>
            <a:ext cx="8773899" cy="547073"/>
          </a:xfrm>
          <a:prstGeom prst="rect">
            <a:avLst/>
          </a:prstGeom>
          <a:noFill/>
        </p:spPr>
        <p:txBody>
          <a:bodyPr wrap="square" rtlCol="0">
            <a:spAutoFit/>
          </a:bodyPr>
          <a:lstStyle/>
          <a:p>
            <a:r>
              <a:rPr lang="ja-JP" altLang="en-US" sz="2955" b="1" kern="100">
                <a:effectLst>
                  <a:outerShdw blurRad="38100" dist="38100" dir="2700000" algn="tl">
                    <a:srgbClr val="000000">
                      <a:alpha val="43137"/>
                    </a:srgbClr>
                  </a:outerShdw>
                </a:effectLst>
                <a:latin typeface="+mj-ea"/>
                <a:ea typeface="+mj-ea"/>
                <a:cs typeface="Times New Roman"/>
              </a:rPr>
              <a:t>　</a:t>
            </a:r>
            <a:r>
              <a:rPr lang="ja-JP" altLang="en-US" sz="1663" b="1">
                <a:effectLst>
                  <a:outerShdw blurRad="38100" dist="38100" dir="2700000" algn="tl">
                    <a:srgbClr val="000000">
                      <a:alpha val="43137"/>
                    </a:srgbClr>
                  </a:outerShdw>
                </a:effectLst>
                <a:latin typeface="+mj-ea"/>
                <a:ea typeface="+mj-ea"/>
              </a:rPr>
              <a:t>　</a:t>
            </a:r>
            <a:endParaRPr kumimoji="1" lang="ja-JP" altLang="en-US" sz="1663" b="1">
              <a:effectLst>
                <a:outerShdw blurRad="38100" dist="38100" dir="2700000" algn="tl">
                  <a:srgbClr val="000000">
                    <a:alpha val="43137"/>
                  </a:srgbClr>
                </a:outerShdw>
              </a:effectLst>
              <a:latin typeface="+mj-ea"/>
              <a:ea typeface="+mj-ea"/>
            </a:endParaRPr>
          </a:p>
        </p:txBody>
      </p:sp>
      <p:sp>
        <p:nvSpPr>
          <p:cNvPr id="6" name="テキスト ボックス 5"/>
          <p:cNvSpPr txBox="1"/>
          <p:nvPr/>
        </p:nvSpPr>
        <p:spPr>
          <a:xfrm>
            <a:off x="1533972" y="2954562"/>
            <a:ext cx="9124065" cy="1968039"/>
          </a:xfrm>
          <a:prstGeom prst="rect">
            <a:avLst/>
          </a:prstGeom>
          <a:solidFill>
            <a:schemeClr val="bg1">
              <a:lumMod val="85000"/>
              <a:alpha val="80000"/>
            </a:schemeClr>
          </a:solidFill>
          <a:effectLst>
            <a:outerShdw blurRad="50800" dist="50800" dir="5400000" algn="ctr" rotWithShape="0">
              <a:schemeClr val="tx1"/>
            </a:outerShdw>
          </a:effectLst>
        </p:spPr>
        <p:txBody>
          <a:bodyPr wrap="square" rtlCol="0">
            <a:spAutoFit/>
          </a:bodyPr>
          <a:lstStyle/>
          <a:p>
            <a:pPr algn="ctr"/>
            <a:r>
              <a:rPr lang="ja-JP" altLang="en-US" sz="4063"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　</a:t>
            </a:r>
            <a:r>
              <a:rPr lang="ja-JP" altLang="en-US" sz="406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ゲームや趣味などの共通の話題で</a:t>
            </a:r>
            <a:endParaRPr lang="en-US" altLang="ja-JP" sz="406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a:p>
            <a:pPr algn="ctr"/>
            <a:r>
              <a:rPr lang="ja-JP" altLang="en-US" sz="406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会話を始めることができ、小さなことで簡単に人を信用してしまう。</a:t>
            </a:r>
            <a:endParaRPr lang="en-US" altLang="ja-JP" sz="406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1" name="テキスト ボックス 10">
            <a:extLst>
              <a:ext uri="{FF2B5EF4-FFF2-40B4-BE49-F238E27FC236}">
                <a16:creationId xmlns:a16="http://schemas.microsoft.com/office/drawing/2014/main" id="{15DEF58F-6F45-B64B-BCE7-8D2D350CF452}"/>
              </a:ext>
            </a:extLst>
          </p:cNvPr>
          <p:cNvSpPr txBox="1"/>
          <p:nvPr/>
        </p:nvSpPr>
        <p:spPr>
          <a:xfrm>
            <a:off x="1557599" y="5283208"/>
            <a:ext cx="9124065" cy="1342803"/>
          </a:xfrm>
          <a:prstGeom prst="rect">
            <a:avLst/>
          </a:prstGeom>
          <a:solidFill>
            <a:schemeClr val="tx1">
              <a:alpha val="80000"/>
            </a:schemeClr>
          </a:solidFill>
        </p:spPr>
        <p:txBody>
          <a:bodyPr wrap="square" rtlCol="0">
            <a:spAutoFit/>
          </a:bodyPr>
          <a:lstStyle/>
          <a:p>
            <a:pPr algn="ctr"/>
            <a:r>
              <a:rPr lang="ja-JP" altLang="en-US" sz="4063"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　</a:t>
            </a:r>
            <a:r>
              <a:rPr lang="ja-JP" altLang="en-US" sz="4063" b="1" dirty="0">
                <a:solidFill>
                  <a:schemeClr val="bg1"/>
                </a:solidFill>
                <a:effectLst>
                  <a:outerShdw blurRad="38100" dist="38100" dir="2700000" algn="tl">
                    <a:srgbClr val="000000">
                      <a:alpha val="43137"/>
                    </a:srgbClr>
                  </a:outerShdw>
                </a:effectLst>
                <a:latin typeface="Meiryo" charset="-128"/>
                <a:ea typeface="Meiryo" charset="-128"/>
                <a:cs typeface="Meiryo" charset="-128"/>
              </a:rPr>
              <a:t>犯罪者は</a:t>
            </a:r>
            <a:r>
              <a:rPr lang="en-US" altLang="ja-JP" sz="4063" b="1" dirty="0">
                <a:solidFill>
                  <a:schemeClr val="bg1"/>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4063" b="1" dirty="0">
                <a:solidFill>
                  <a:schemeClr val="bg1"/>
                </a:solidFill>
                <a:effectLst>
                  <a:outerShdw blurRad="38100" dist="38100" dir="2700000" algn="tl">
                    <a:srgbClr val="000000">
                      <a:alpha val="43137"/>
                    </a:srgbClr>
                  </a:outerShdw>
                </a:effectLst>
                <a:latin typeface="Meiryo" charset="-128"/>
                <a:ea typeface="Meiryo" charset="-128"/>
                <a:cs typeface="Meiryo" charset="-128"/>
              </a:rPr>
              <a:t>でターゲット</a:t>
            </a:r>
            <a:endParaRPr lang="en-US" altLang="ja-JP" sz="4063" b="1" dirty="0">
              <a:solidFill>
                <a:schemeClr val="bg1"/>
              </a:solidFill>
              <a:effectLst>
                <a:outerShdw blurRad="38100" dist="38100" dir="2700000" algn="tl">
                  <a:srgbClr val="000000">
                    <a:alpha val="43137"/>
                  </a:srgbClr>
                </a:outerShdw>
              </a:effectLst>
              <a:latin typeface="Meiryo" charset="-128"/>
              <a:ea typeface="Meiryo" charset="-128"/>
              <a:cs typeface="Meiryo" charset="-128"/>
            </a:endParaRPr>
          </a:p>
          <a:p>
            <a:pPr algn="ctr"/>
            <a:r>
              <a:rPr lang="ja-JP" altLang="en-US" sz="4063" b="1" dirty="0">
                <a:solidFill>
                  <a:schemeClr val="bg1"/>
                </a:solidFill>
                <a:effectLst>
                  <a:outerShdw blurRad="38100" dist="38100" dir="2700000" algn="tl">
                    <a:srgbClr val="000000">
                      <a:alpha val="43137"/>
                    </a:srgbClr>
                  </a:outerShdw>
                </a:effectLst>
                <a:latin typeface="Meiryo" charset="-128"/>
                <a:ea typeface="Meiryo" charset="-128"/>
                <a:cs typeface="Meiryo" charset="-128"/>
              </a:rPr>
              <a:t>を探している。</a:t>
            </a:r>
            <a:endParaRPr lang="en-US" altLang="ja-JP" sz="4063" b="1" dirty="0">
              <a:solidFill>
                <a:schemeClr val="bg1"/>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2" name="テキスト ボックス 11">
            <a:extLst>
              <a:ext uri="{FF2B5EF4-FFF2-40B4-BE49-F238E27FC236}">
                <a16:creationId xmlns:a16="http://schemas.microsoft.com/office/drawing/2014/main" id="{E3E318D1-D78C-5249-9DEE-D5A8DECED898}"/>
              </a:ext>
            </a:extLst>
          </p:cNvPr>
          <p:cNvSpPr txBox="1"/>
          <p:nvPr/>
        </p:nvSpPr>
        <p:spPr>
          <a:xfrm>
            <a:off x="1490409" y="1637383"/>
            <a:ext cx="9143477" cy="859466"/>
          </a:xfrm>
          <a:prstGeom prst="rect">
            <a:avLst/>
          </a:prstGeom>
          <a:solidFill>
            <a:schemeClr val="bg1">
              <a:lumMod val="85000"/>
              <a:alpha val="80266"/>
            </a:schemeClr>
          </a:solidFill>
          <a:effectLst>
            <a:outerShdw blurRad="50800" dist="50800" dir="5400000" algn="ctr" rotWithShape="0">
              <a:srgbClr val="000000"/>
            </a:outerShdw>
          </a:effectLst>
        </p:spPr>
        <p:txBody>
          <a:bodyPr wrap="square" rtlCol="0">
            <a:spAutoFit/>
          </a:bodyPr>
          <a:lstStyle/>
          <a:p>
            <a:pPr algn="ctr"/>
            <a:r>
              <a:rPr lang="ja-JP" altLang="en-US" sz="4985"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年齢差関係なく知り合える。</a:t>
            </a:r>
            <a:endParaRPr lang="en-US" altLang="ja-JP" sz="4985"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5" name="テキスト ボックス 4">
            <a:extLst>
              <a:ext uri="{FF2B5EF4-FFF2-40B4-BE49-F238E27FC236}">
                <a16:creationId xmlns:a16="http://schemas.microsoft.com/office/drawing/2014/main" id="{5048E5AB-F90A-47A9-9F13-81523B1FCC58}"/>
              </a:ext>
            </a:extLst>
          </p:cNvPr>
          <p:cNvSpPr txBox="1"/>
          <p:nvPr/>
        </p:nvSpPr>
        <p:spPr>
          <a:xfrm>
            <a:off x="6281052" y="47323"/>
            <a:ext cx="1930400" cy="369332"/>
          </a:xfrm>
          <a:prstGeom prst="rect">
            <a:avLst/>
          </a:prstGeom>
          <a:noFill/>
        </p:spPr>
        <p:txBody>
          <a:bodyPr wrap="square" rtlCol="0">
            <a:spAutoFit/>
          </a:bodyPr>
          <a:lstStyle/>
          <a:p>
            <a:r>
              <a:rPr kumimoji="1" lang="ja-JP" altLang="en-US" b="1" dirty="0">
                <a:effectLst>
                  <a:outerShdw blurRad="38100" dist="38100" dir="2700000" algn="tl">
                    <a:srgbClr val="000000">
                      <a:alpha val="43137"/>
                    </a:srgbClr>
                  </a:outerShdw>
                </a:effectLst>
                <a:latin typeface="Meiryo" charset="-128"/>
                <a:ea typeface="Meiryo" charset="-128"/>
              </a:rPr>
              <a:t>き 　けん　せい</a:t>
            </a:r>
            <a:endParaRPr kumimoji="1" lang="ja-JP" altLang="en-US" dirty="0"/>
          </a:p>
        </p:txBody>
      </p:sp>
      <p:sp>
        <p:nvSpPr>
          <p:cNvPr id="7" name="テキスト ボックス 6">
            <a:extLst>
              <a:ext uri="{FF2B5EF4-FFF2-40B4-BE49-F238E27FC236}">
                <a16:creationId xmlns:a16="http://schemas.microsoft.com/office/drawing/2014/main" id="{DC91043F-E72E-47EF-8C7C-298DEC89427D}"/>
              </a:ext>
            </a:extLst>
          </p:cNvPr>
          <p:cNvSpPr txBox="1"/>
          <p:nvPr/>
        </p:nvSpPr>
        <p:spPr>
          <a:xfrm>
            <a:off x="4558030" y="2700077"/>
            <a:ext cx="965200" cy="369332"/>
          </a:xfrm>
          <a:prstGeom prst="rect">
            <a:avLst/>
          </a:prstGeom>
          <a:noFill/>
        </p:spPr>
        <p:txBody>
          <a:bodyPr wrap="square" rtlCol="0">
            <a:spAutoFit/>
          </a:bodyPr>
          <a:lstStyle/>
          <a:p>
            <a:r>
              <a:rPr kumimoji="1" lang="ja-JP" altLang="en-US"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rPr>
              <a:t>しゅみ</a:t>
            </a:r>
            <a:endParaRPr kumimoji="1" lang="ja-JP" altLang="en-US" dirty="0"/>
          </a:p>
        </p:txBody>
      </p:sp>
      <p:sp>
        <p:nvSpPr>
          <p:cNvPr id="9" name="テキスト ボックス 8">
            <a:extLst>
              <a:ext uri="{FF2B5EF4-FFF2-40B4-BE49-F238E27FC236}">
                <a16:creationId xmlns:a16="http://schemas.microsoft.com/office/drawing/2014/main" id="{A088FA1B-A19D-4832-92CC-7CA3588194B3}"/>
              </a:ext>
            </a:extLst>
          </p:cNvPr>
          <p:cNvSpPr txBox="1"/>
          <p:nvPr/>
        </p:nvSpPr>
        <p:spPr>
          <a:xfrm>
            <a:off x="3261383" y="4959064"/>
            <a:ext cx="1559348" cy="369332"/>
          </a:xfrm>
          <a:prstGeom prst="rect">
            <a:avLst/>
          </a:prstGeom>
          <a:noFill/>
        </p:spPr>
        <p:txBody>
          <a:bodyPr wrap="square" rtlCol="0">
            <a:spAutoFit/>
          </a:bodyPr>
          <a:lstStyle/>
          <a:p>
            <a:r>
              <a:rPr kumimoji="1" lang="ja-JP" altLang="en-US" b="1" dirty="0" err="1">
                <a:effectLst>
                  <a:outerShdw blurRad="38100" dist="38100" dir="2700000" algn="tl">
                    <a:srgbClr val="000000">
                      <a:alpha val="43137"/>
                    </a:srgbClr>
                  </a:outerShdw>
                </a:effectLst>
              </a:rPr>
              <a:t>はんざいしゃ</a:t>
            </a:r>
            <a:endParaRPr kumimoji="1" lang="ja-JP" altLang="en-US" b="1" dirty="0">
              <a:effectLst>
                <a:outerShdw blurRad="38100" dist="38100" dir="2700000" algn="tl">
                  <a:srgbClr val="000000">
                    <a:alpha val="43137"/>
                  </a:srgbClr>
                </a:outerShdw>
              </a:effectLst>
            </a:endParaRPr>
          </a:p>
        </p:txBody>
      </p:sp>
      <p:sp>
        <p:nvSpPr>
          <p:cNvPr id="13" name="テキスト ボックス 12">
            <a:extLst>
              <a:ext uri="{FF2B5EF4-FFF2-40B4-BE49-F238E27FC236}">
                <a16:creationId xmlns:a16="http://schemas.microsoft.com/office/drawing/2014/main" id="{000AAC11-B5E3-4C8B-BC09-EA507BDA2EF3}"/>
              </a:ext>
            </a:extLst>
          </p:cNvPr>
          <p:cNvSpPr txBox="1"/>
          <p:nvPr/>
        </p:nvSpPr>
        <p:spPr>
          <a:xfrm>
            <a:off x="1967959" y="1384251"/>
            <a:ext cx="3185932" cy="369332"/>
          </a:xfrm>
          <a:prstGeom prst="rect">
            <a:avLst/>
          </a:prstGeom>
          <a:noFill/>
        </p:spPr>
        <p:txBody>
          <a:bodyPr wrap="square" rtlCol="0">
            <a:spAutoFit/>
          </a:bodyPr>
          <a:lstStyle/>
          <a:p>
            <a:r>
              <a:rPr kumimoji="1" lang="ja-JP" altLang="en-US" b="1" dirty="0">
                <a:ln>
                  <a:solidFill>
                    <a:schemeClr val="accent1">
                      <a:shade val="50000"/>
                      <a:shade val="75000"/>
                      <a:lumMod val="80000"/>
                    </a:schemeClr>
                  </a:solidFill>
                </a:ln>
                <a:solidFill>
                  <a:srgbClr val="FFFF00"/>
                </a:solidFill>
                <a:effectLst>
                  <a:outerShdw blurRad="38100" dist="38100" dir="2700000" algn="tl">
                    <a:srgbClr val="000000">
                      <a:alpha val="43137"/>
                    </a:srgbClr>
                  </a:outerShdw>
                </a:effectLst>
                <a:latin typeface="Meiryo" charset="-128"/>
                <a:ea typeface="Meiryo" charset="-128"/>
              </a:rPr>
              <a:t>ねん  れい    さ   かん   けい</a:t>
            </a:r>
            <a:endParaRPr kumimoji="1" lang="ja-JP" altLang="en-US" dirty="0"/>
          </a:p>
        </p:txBody>
      </p:sp>
    </p:spTree>
    <p:extLst>
      <p:ext uri="{BB962C8B-B14F-4D97-AF65-F5344CB8AC3E}">
        <p14:creationId xmlns:p14="http://schemas.microsoft.com/office/powerpoint/2010/main" val="1937277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a:extLst>
              <a:ext uri="{FF2B5EF4-FFF2-40B4-BE49-F238E27FC236}">
                <a16:creationId xmlns:a16="http://schemas.microsoft.com/office/drawing/2014/main" id="{2100126C-C875-4595-90B3-6DA66252D9C9}"/>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テキスト ボックス 3"/>
          <p:cNvSpPr txBox="1"/>
          <p:nvPr/>
        </p:nvSpPr>
        <p:spPr>
          <a:xfrm>
            <a:off x="1894103" y="2009902"/>
            <a:ext cx="8773899" cy="547073"/>
          </a:xfrm>
          <a:prstGeom prst="rect">
            <a:avLst/>
          </a:prstGeom>
          <a:noFill/>
        </p:spPr>
        <p:txBody>
          <a:bodyPr wrap="square" rtlCol="0">
            <a:spAutoFit/>
          </a:bodyPr>
          <a:lstStyle/>
          <a:p>
            <a:r>
              <a:rPr lang="ja-JP" altLang="en-US" sz="2955" b="1" kern="100">
                <a:effectLst>
                  <a:outerShdw blurRad="38100" dist="38100" dir="2700000" algn="tl">
                    <a:srgbClr val="000000">
                      <a:alpha val="43137"/>
                    </a:srgbClr>
                  </a:outerShdw>
                </a:effectLst>
                <a:latin typeface="+mj-ea"/>
                <a:ea typeface="+mj-ea"/>
                <a:cs typeface="Times New Roman"/>
              </a:rPr>
              <a:t>　</a:t>
            </a:r>
            <a:r>
              <a:rPr lang="ja-JP" altLang="en-US" sz="1663" b="1">
                <a:effectLst>
                  <a:outerShdw blurRad="38100" dist="38100" dir="2700000" algn="tl">
                    <a:srgbClr val="000000">
                      <a:alpha val="43137"/>
                    </a:srgbClr>
                  </a:outerShdw>
                </a:effectLst>
                <a:latin typeface="+mj-ea"/>
                <a:ea typeface="+mj-ea"/>
              </a:rPr>
              <a:t>　</a:t>
            </a:r>
            <a:endParaRPr kumimoji="1" lang="ja-JP" altLang="en-US" sz="1663" b="1">
              <a:effectLst>
                <a:outerShdw blurRad="38100" dist="38100" dir="2700000" algn="tl">
                  <a:srgbClr val="000000">
                    <a:alpha val="43137"/>
                  </a:srgbClr>
                </a:outerShdw>
              </a:effectLst>
              <a:latin typeface="+mj-ea"/>
              <a:ea typeface="+mj-ea"/>
            </a:endParaRPr>
          </a:p>
        </p:txBody>
      </p:sp>
      <p:sp>
        <p:nvSpPr>
          <p:cNvPr id="9" name="テキスト ボックス 8"/>
          <p:cNvSpPr txBox="1"/>
          <p:nvPr/>
        </p:nvSpPr>
        <p:spPr>
          <a:xfrm>
            <a:off x="1524523" y="339039"/>
            <a:ext cx="9143477" cy="717569"/>
          </a:xfrm>
          <a:prstGeom prst="rect">
            <a:avLst/>
          </a:prstGeom>
          <a:solidFill>
            <a:schemeClr val="bg1">
              <a:lumMod val="95000"/>
              <a:alpha val="59000"/>
            </a:schemeClr>
          </a:solidFill>
          <a:effectLst>
            <a:outerShdw blurRad="50800" dist="50800" dir="5400000" algn="ctr" rotWithShape="0">
              <a:srgbClr val="000000"/>
            </a:outerShdw>
          </a:effectLst>
        </p:spPr>
        <p:txBody>
          <a:bodyPr wrap="square" rtlCol="0">
            <a:spAutoFit/>
          </a:bodyPr>
          <a:lstStyle/>
          <a:p>
            <a:pPr algn="ctr"/>
            <a:r>
              <a:rPr lang="ja-JP" altLang="en-US" sz="4063" b="1" dirty="0">
                <a:solidFill>
                  <a:schemeClr val="bg2">
                    <a:lumMod val="10000"/>
                  </a:schemeClr>
                </a:solidFill>
                <a:effectLst>
                  <a:outerShdw blurRad="38100" dist="38100" dir="2700000" algn="tl">
                    <a:srgbClr val="000000">
                      <a:alpha val="43137"/>
                    </a:srgbClr>
                  </a:outerShdw>
                </a:effectLst>
                <a:latin typeface="Meiryo" charset="-128"/>
                <a:ea typeface="Meiryo" charset="-128"/>
                <a:cs typeface="Meiryo" charset="-128"/>
              </a:rPr>
              <a:t>最近の</a:t>
            </a:r>
            <a:r>
              <a:rPr lang="en-US" altLang="ja-JP" sz="4063" b="1" dirty="0">
                <a:solidFill>
                  <a:schemeClr val="bg2">
                    <a:lumMod val="10000"/>
                  </a:schemeClr>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4063" b="1" dirty="0">
                <a:solidFill>
                  <a:schemeClr val="bg2">
                    <a:lumMod val="10000"/>
                  </a:schemeClr>
                </a:solidFill>
                <a:effectLst>
                  <a:outerShdw blurRad="38100" dist="38100" dir="2700000" algn="tl">
                    <a:srgbClr val="000000">
                      <a:alpha val="43137"/>
                    </a:srgbClr>
                  </a:outerShdw>
                </a:effectLst>
                <a:latin typeface="Meiryo" charset="-128"/>
                <a:ea typeface="Meiryo" charset="-128"/>
                <a:cs typeface="Meiryo" charset="-128"/>
              </a:rPr>
              <a:t>関連のトラブル</a:t>
            </a:r>
            <a:endParaRPr lang="en-US" altLang="ja-JP" sz="4063" b="1" dirty="0">
              <a:solidFill>
                <a:schemeClr val="bg2">
                  <a:lumMod val="10000"/>
                </a:schemeClr>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6" name="テキスト ボックス 5"/>
          <p:cNvSpPr txBox="1"/>
          <p:nvPr/>
        </p:nvSpPr>
        <p:spPr>
          <a:xfrm>
            <a:off x="1470567" y="3150610"/>
            <a:ext cx="9144000" cy="660502"/>
          </a:xfrm>
          <a:prstGeom prst="rect">
            <a:avLst/>
          </a:prstGeom>
          <a:solidFill>
            <a:schemeClr val="bg1">
              <a:alpha val="95000"/>
            </a:schemeClr>
          </a:solidFill>
          <a:effectLst>
            <a:outerShdw blurRad="50800" dist="50800" dir="5400000" algn="ctr" rotWithShape="0">
              <a:srgbClr val="000000"/>
            </a:outerShdw>
          </a:effectLst>
        </p:spPr>
        <p:txBody>
          <a:bodyPr wrap="square" rtlCol="0">
            <a:spAutoFit/>
          </a:bodyPr>
          <a:lstStyle/>
          <a:p>
            <a:pPr algn="ctr"/>
            <a:r>
              <a:rPr lang="ja-JP" altLang="en-US" sz="3692"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マッチングアプリで犯罪被害</a:t>
            </a:r>
            <a:endParaRPr lang="en-US" altLang="ja-JP" sz="3692"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0" name="テキスト ボックス 9"/>
          <p:cNvSpPr txBox="1"/>
          <p:nvPr/>
        </p:nvSpPr>
        <p:spPr>
          <a:xfrm>
            <a:off x="1466220" y="1953078"/>
            <a:ext cx="9144000" cy="660502"/>
          </a:xfrm>
          <a:prstGeom prst="rect">
            <a:avLst/>
          </a:prstGeom>
          <a:solidFill>
            <a:schemeClr val="bg1">
              <a:alpha val="95000"/>
            </a:schemeClr>
          </a:solidFill>
          <a:effectLst>
            <a:outerShdw blurRad="50800" dist="50800" dir="5400000" algn="ctr" rotWithShape="0">
              <a:srgbClr val="000000"/>
            </a:outerShdw>
          </a:effectLst>
        </p:spPr>
        <p:txBody>
          <a:bodyPr wrap="square" rtlCol="0">
            <a:spAutoFit/>
          </a:bodyPr>
          <a:lstStyle/>
          <a:p>
            <a:pPr algn="ctr"/>
            <a:r>
              <a:rPr lang="en-US" altLang="ja-JP" sz="3692"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3692"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を使って小学女児を誘拐</a:t>
            </a:r>
            <a:endParaRPr lang="en-US" altLang="ja-JP" sz="3692"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2" name="テキスト ボックス 11"/>
          <p:cNvSpPr txBox="1"/>
          <p:nvPr/>
        </p:nvSpPr>
        <p:spPr>
          <a:xfrm>
            <a:off x="1466220" y="4348143"/>
            <a:ext cx="9144000" cy="660502"/>
          </a:xfrm>
          <a:prstGeom prst="rect">
            <a:avLst/>
          </a:prstGeom>
          <a:solidFill>
            <a:schemeClr val="bg1">
              <a:alpha val="95000"/>
            </a:schemeClr>
          </a:solidFill>
          <a:effectLst>
            <a:outerShdw blurRad="50800" dist="50800" dir="5400000" algn="ctr" rotWithShape="0">
              <a:srgbClr val="000000"/>
            </a:outerShdw>
          </a:effectLst>
        </p:spPr>
        <p:txBody>
          <a:bodyPr wrap="square" rtlCol="0">
            <a:spAutoFit/>
          </a:bodyPr>
          <a:lstStyle/>
          <a:p>
            <a:pPr algn="ctr"/>
            <a:r>
              <a:rPr lang="en-US" altLang="ja-JP" sz="3692"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YouTuber</a:t>
            </a:r>
            <a:r>
              <a:rPr lang="ja-JP" altLang="en-US" sz="3692"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が裸の画像を送ることを強要</a:t>
            </a:r>
            <a:endParaRPr lang="en-US" altLang="ja-JP" sz="3692"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5" name="テキスト ボックス 4">
            <a:extLst>
              <a:ext uri="{FF2B5EF4-FFF2-40B4-BE49-F238E27FC236}">
                <a16:creationId xmlns:a16="http://schemas.microsoft.com/office/drawing/2014/main" id="{5FFD470A-5C4B-4089-9905-9C74468E413B}"/>
              </a:ext>
            </a:extLst>
          </p:cNvPr>
          <p:cNvSpPr txBox="1"/>
          <p:nvPr/>
        </p:nvSpPr>
        <p:spPr>
          <a:xfrm>
            <a:off x="8120682" y="1685107"/>
            <a:ext cx="1336966" cy="369332"/>
          </a:xfrm>
          <a:prstGeom prst="rect">
            <a:avLst/>
          </a:prstGeom>
          <a:noFill/>
        </p:spPr>
        <p:txBody>
          <a:bodyPr wrap="square" rtlCol="0">
            <a:spAutoFit/>
          </a:bodyPr>
          <a:lstStyle/>
          <a:p>
            <a:r>
              <a:rPr kumimoji="1" lang="ja-JP" altLang="en-US" b="1" dirty="0">
                <a:solidFill>
                  <a:srgbClr val="FF0000"/>
                </a:solidFill>
                <a:effectLst>
                  <a:outerShdw blurRad="38100" dist="38100" dir="2700000" algn="tl">
                    <a:srgbClr val="000000">
                      <a:alpha val="43137"/>
                    </a:srgbClr>
                  </a:outerShdw>
                </a:effectLst>
                <a:latin typeface="Meiryo" charset="-128"/>
                <a:ea typeface="Meiryo" charset="-128"/>
              </a:rPr>
              <a:t>ゆうかい</a:t>
            </a:r>
            <a:endParaRPr kumimoji="1" lang="ja-JP" altLang="en-US" dirty="0"/>
          </a:p>
        </p:txBody>
      </p:sp>
      <p:sp>
        <p:nvSpPr>
          <p:cNvPr id="13" name="テキスト ボックス 12">
            <a:extLst>
              <a:ext uri="{FF2B5EF4-FFF2-40B4-BE49-F238E27FC236}">
                <a16:creationId xmlns:a16="http://schemas.microsoft.com/office/drawing/2014/main" id="{426A5FA4-3BCC-4B3E-BF02-0DDB1673D5CC}"/>
              </a:ext>
            </a:extLst>
          </p:cNvPr>
          <p:cNvSpPr txBox="1"/>
          <p:nvPr/>
        </p:nvSpPr>
        <p:spPr>
          <a:xfrm>
            <a:off x="7262484" y="2911343"/>
            <a:ext cx="1985425" cy="369332"/>
          </a:xfrm>
          <a:prstGeom prst="rect">
            <a:avLst/>
          </a:prstGeom>
          <a:noFill/>
        </p:spPr>
        <p:txBody>
          <a:bodyPr wrap="square">
            <a:spAutoFit/>
          </a:bodyPr>
          <a:lstStyle/>
          <a:p>
            <a:r>
              <a:rPr lang="ja-JP" altLang="en-US" b="1" dirty="0" err="1">
                <a:solidFill>
                  <a:srgbClr val="FF0000"/>
                </a:solidFill>
                <a:effectLst>
                  <a:outerShdw blurRad="38100" dist="38100" dir="2700000" algn="tl">
                    <a:srgbClr val="000000">
                      <a:alpha val="43137"/>
                    </a:srgbClr>
                  </a:outerShdw>
                </a:effectLst>
                <a:latin typeface="Meiryo" charset="-128"/>
                <a:ea typeface="Meiryo" charset="-128"/>
              </a:rPr>
              <a:t>はんざい</a:t>
            </a:r>
            <a:r>
              <a:rPr lang="ja-JP" altLang="en-US" b="1" dirty="0">
                <a:solidFill>
                  <a:srgbClr val="FF0000"/>
                </a:solidFill>
                <a:effectLst>
                  <a:outerShdw blurRad="38100" dist="38100" dir="2700000" algn="tl">
                    <a:srgbClr val="000000">
                      <a:alpha val="43137"/>
                    </a:srgbClr>
                  </a:outerShdw>
                </a:effectLst>
                <a:latin typeface="Meiryo" charset="-128"/>
                <a:ea typeface="Meiryo" charset="-128"/>
              </a:rPr>
              <a:t>ひがい</a:t>
            </a:r>
            <a:endParaRPr lang="ja-JP" altLang="en-US" dirty="0"/>
          </a:p>
        </p:txBody>
      </p:sp>
      <p:sp>
        <p:nvSpPr>
          <p:cNvPr id="15" name="テキスト ボックス 14">
            <a:extLst>
              <a:ext uri="{FF2B5EF4-FFF2-40B4-BE49-F238E27FC236}">
                <a16:creationId xmlns:a16="http://schemas.microsoft.com/office/drawing/2014/main" id="{7A8DA9C7-2F90-4285-A7A4-41BE1BCEE251}"/>
              </a:ext>
            </a:extLst>
          </p:cNvPr>
          <p:cNvSpPr txBox="1"/>
          <p:nvPr/>
        </p:nvSpPr>
        <p:spPr>
          <a:xfrm>
            <a:off x="4452252" y="4101552"/>
            <a:ext cx="1013828" cy="369332"/>
          </a:xfrm>
          <a:prstGeom prst="rect">
            <a:avLst/>
          </a:prstGeom>
          <a:noFill/>
        </p:spPr>
        <p:txBody>
          <a:bodyPr wrap="square" rtlCol="0">
            <a:spAutoFit/>
          </a:bodyPr>
          <a:lstStyle/>
          <a:p>
            <a:r>
              <a:rPr kumimoji="1" lang="ja-JP" altLang="en-US" b="1" dirty="0">
                <a:solidFill>
                  <a:srgbClr val="FF0000"/>
                </a:solidFill>
                <a:effectLst>
                  <a:outerShdw blurRad="38100" dist="38100" dir="2700000" algn="tl">
                    <a:srgbClr val="000000">
                      <a:alpha val="43137"/>
                    </a:srgbClr>
                  </a:outerShdw>
                </a:effectLst>
                <a:latin typeface="Meiryo" charset="-128"/>
                <a:ea typeface="Meiryo" charset="-128"/>
              </a:rPr>
              <a:t>はだか</a:t>
            </a:r>
            <a:endParaRPr kumimoji="1" lang="ja-JP" altLang="en-US" dirty="0"/>
          </a:p>
        </p:txBody>
      </p:sp>
    </p:spTree>
    <p:extLst>
      <p:ext uri="{BB962C8B-B14F-4D97-AF65-F5344CB8AC3E}">
        <p14:creationId xmlns:p14="http://schemas.microsoft.com/office/powerpoint/2010/main" val="214901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F20E58F6-ED89-4041-B15D-B8B1DA3B232C}"/>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10" name="タイトル 1">
            <a:extLst>
              <a:ext uri="{FF2B5EF4-FFF2-40B4-BE49-F238E27FC236}">
                <a16:creationId xmlns:a16="http://schemas.microsoft.com/office/drawing/2014/main" id="{D4D58954-5E28-164E-9F9A-0314FD8B5BAC}"/>
              </a:ext>
            </a:extLst>
          </p:cNvPr>
          <p:cNvSpPr>
            <a:spLocks noGrp="1"/>
          </p:cNvSpPr>
          <p:nvPr>
            <p:ph type="title"/>
          </p:nvPr>
        </p:nvSpPr>
        <p:spPr>
          <a:xfrm>
            <a:off x="1533971" y="232249"/>
            <a:ext cx="9134033" cy="1156364"/>
          </a:xfrm>
        </p:spPr>
        <p:txBody>
          <a:bodyPr>
            <a:normAutofit fontScale="90000"/>
          </a:bodyPr>
          <a:lstStyle/>
          <a:p>
            <a:pPr algn="ctr"/>
            <a:r>
              <a:rPr lang="ja-JP" altLang="en-US" sz="5539" b="1" dirty="0">
                <a:effectLst>
                  <a:outerShdw blurRad="38100" dist="38100" dir="2700000" algn="tl">
                    <a:srgbClr val="000000">
                      <a:alpha val="43137"/>
                    </a:srgbClr>
                  </a:outerShdw>
                </a:effectLst>
                <a:latin typeface="Meiryo" charset="-128"/>
                <a:ea typeface="Meiryo" charset="-128"/>
                <a:cs typeface="Meiryo" charset="-128"/>
              </a:rPr>
              <a:t>ボイスチャット型</a:t>
            </a:r>
            <a:r>
              <a:rPr lang="en-US" altLang="ja-JP" sz="5539" b="1" dirty="0">
                <a:effectLst>
                  <a:outerShdw blurRad="38100" dist="38100" dir="2700000" algn="tl">
                    <a:srgbClr val="000000">
                      <a:alpha val="43137"/>
                    </a:srgbClr>
                  </a:outerShdw>
                </a:effectLst>
                <a:latin typeface="Meiryo" charset="-128"/>
                <a:ea typeface="Meiryo" charset="-128"/>
                <a:cs typeface="Meiryo" charset="-128"/>
              </a:rPr>
              <a:t>SNS</a:t>
            </a:r>
            <a:r>
              <a:rPr lang="ja-JP" altLang="en-US" sz="5539" b="1" dirty="0">
                <a:effectLst>
                  <a:outerShdw blurRad="38100" dist="38100" dir="2700000" algn="tl">
                    <a:srgbClr val="000000">
                      <a:alpha val="43137"/>
                    </a:srgbClr>
                  </a:outerShdw>
                </a:effectLst>
                <a:latin typeface="Meiryo" charset="-128"/>
                <a:ea typeface="Meiryo" charset="-128"/>
                <a:cs typeface="Meiryo" charset="-128"/>
              </a:rPr>
              <a:t>事件簿</a:t>
            </a:r>
          </a:p>
        </p:txBody>
      </p:sp>
      <p:sp>
        <p:nvSpPr>
          <p:cNvPr id="3" name="縦書きテキスト プレースホルダー 2"/>
          <p:cNvSpPr>
            <a:spLocks noGrp="1"/>
          </p:cNvSpPr>
          <p:nvPr>
            <p:ph type="body" orient="vert" idx="1"/>
          </p:nvPr>
        </p:nvSpPr>
        <p:spPr>
          <a:xfrm>
            <a:off x="1893234" y="2733433"/>
            <a:ext cx="8390313" cy="3185259"/>
          </a:xfrm>
        </p:spPr>
        <p:txBody>
          <a:bodyPr/>
          <a:lstStyle/>
          <a:p>
            <a:pPr marL="0" indent="0" algn="r">
              <a:buNone/>
            </a:pPr>
            <a:r>
              <a:rPr kumimoji="1" lang="ja-JP" altLang="en-US" dirty="0"/>
              <a:t>　</a:t>
            </a:r>
          </a:p>
        </p:txBody>
      </p:sp>
      <p:sp>
        <p:nvSpPr>
          <p:cNvPr id="4" name="テキスト ボックス 3"/>
          <p:cNvSpPr txBox="1"/>
          <p:nvPr/>
        </p:nvSpPr>
        <p:spPr>
          <a:xfrm>
            <a:off x="1894103" y="2830784"/>
            <a:ext cx="8773899" cy="547073"/>
          </a:xfrm>
          <a:prstGeom prst="rect">
            <a:avLst/>
          </a:prstGeom>
          <a:noFill/>
        </p:spPr>
        <p:txBody>
          <a:bodyPr wrap="square" rtlCol="0">
            <a:spAutoFit/>
          </a:bodyPr>
          <a:lstStyle/>
          <a:p>
            <a:r>
              <a:rPr lang="ja-JP" altLang="en-US" sz="2955" b="1" kern="100">
                <a:effectLst>
                  <a:outerShdw blurRad="38100" dist="38100" dir="2700000" algn="tl">
                    <a:srgbClr val="000000">
                      <a:alpha val="43137"/>
                    </a:srgbClr>
                  </a:outerShdw>
                </a:effectLst>
                <a:latin typeface="+mj-ea"/>
                <a:ea typeface="+mj-ea"/>
                <a:cs typeface="Times New Roman"/>
              </a:rPr>
              <a:t>　</a:t>
            </a:r>
            <a:r>
              <a:rPr lang="ja-JP" altLang="en-US" sz="1663" b="1">
                <a:effectLst>
                  <a:outerShdw blurRad="38100" dist="38100" dir="2700000" algn="tl">
                    <a:srgbClr val="000000">
                      <a:alpha val="43137"/>
                    </a:srgbClr>
                  </a:outerShdw>
                </a:effectLst>
                <a:latin typeface="+mj-ea"/>
                <a:ea typeface="+mj-ea"/>
              </a:rPr>
              <a:t>　</a:t>
            </a:r>
            <a:endParaRPr kumimoji="1" lang="ja-JP" altLang="en-US" sz="1663" b="1">
              <a:effectLst>
                <a:outerShdw blurRad="38100" dist="38100" dir="2700000" algn="tl">
                  <a:srgbClr val="000000">
                    <a:alpha val="43137"/>
                  </a:srgbClr>
                </a:outerShdw>
              </a:effectLst>
              <a:latin typeface="+mj-ea"/>
              <a:ea typeface="+mj-ea"/>
            </a:endParaRPr>
          </a:p>
        </p:txBody>
      </p:sp>
      <p:sp>
        <p:nvSpPr>
          <p:cNvPr id="15" name="テキスト ボックス 14">
            <a:extLst>
              <a:ext uri="{FF2B5EF4-FFF2-40B4-BE49-F238E27FC236}">
                <a16:creationId xmlns:a16="http://schemas.microsoft.com/office/drawing/2014/main" id="{F9A8F54A-2EF3-8946-A188-3442A8F8233E}"/>
              </a:ext>
            </a:extLst>
          </p:cNvPr>
          <p:cNvSpPr txBox="1"/>
          <p:nvPr/>
        </p:nvSpPr>
        <p:spPr>
          <a:xfrm>
            <a:off x="1541125" y="1223428"/>
            <a:ext cx="9143477" cy="1115049"/>
          </a:xfrm>
          <a:prstGeom prst="rect">
            <a:avLst/>
          </a:prstGeom>
          <a:solidFill>
            <a:schemeClr val="bg1">
              <a:alpha val="59000"/>
            </a:schemeClr>
          </a:solidFill>
          <a:effectLst>
            <a:outerShdw blurRad="50800" dist="50800" dir="5400000" algn="ctr" rotWithShape="0">
              <a:srgbClr val="000000"/>
            </a:outerShdw>
          </a:effectLst>
        </p:spPr>
        <p:txBody>
          <a:bodyPr wrap="square" rtlCol="0">
            <a:spAutoFit/>
          </a:bodyPr>
          <a:lstStyle/>
          <a:p>
            <a:pPr algn="ctr"/>
            <a:r>
              <a:rPr lang="ja-JP" altLang="en-US" sz="332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オンラインゲーム利用でユーザー急増中！</a:t>
            </a:r>
            <a:endParaRPr lang="en-US" altLang="ja-JP" sz="332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a:p>
            <a:pPr algn="ctr"/>
            <a:r>
              <a:rPr lang="ja-JP" altLang="en-US" sz="332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ボイスチャット型</a:t>
            </a:r>
            <a:r>
              <a:rPr lang="en-US" altLang="ja-JP" sz="332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SNS</a:t>
            </a:r>
          </a:p>
        </p:txBody>
      </p:sp>
      <p:sp>
        <p:nvSpPr>
          <p:cNvPr id="18" name="テキスト ボックス 17">
            <a:extLst>
              <a:ext uri="{FF2B5EF4-FFF2-40B4-BE49-F238E27FC236}">
                <a16:creationId xmlns:a16="http://schemas.microsoft.com/office/drawing/2014/main" id="{8F33D24D-A21B-8549-99CD-7E3211E1F20D}"/>
              </a:ext>
            </a:extLst>
          </p:cNvPr>
          <p:cNvSpPr txBox="1"/>
          <p:nvPr/>
        </p:nvSpPr>
        <p:spPr>
          <a:xfrm>
            <a:off x="0" y="2612041"/>
            <a:ext cx="12120880" cy="3998659"/>
          </a:xfrm>
          <a:prstGeom prst="rect">
            <a:avLst/>
          </a:prstGeom>
          <a:solidFill>
            <a:schemeClr val="bg1">
              <a:alpha val="95000"/>
            </a:schemeClr>
          </a:solidFill>
          <a:effectLst>
            <a:outerShdw blurRad="50800" dist="50800" dir="5400000" algn="ctr" rotWithShape="0">
              <a:srgbClr val="000000"/>
            </a:outerShdw>
          </a:effectLst>
        </p:spPr>
        <p:txBody>
          <a:bodyPr wrap="square" rtlCol="0">
            <a:spAutoFit/>
          </a:bodyPr>
          <a:lstStyle/>
          <a:p>
            <a:pPr algn="ctr"/>
            <a:r>
              <a:rPr lang="ja-JP" altLang="en-US" sz="3692" b="1" dirty="0">
                <a:effectLst>
                  <a:outerShdw blurRad="38100" dist="38100" dir="2700000" algn="tl">
                    <a:srgbClr val="000000">
                      <a:alpha val="43137"/>
                    </a:srgbClr>
                  </a:outerShdw>
                </a:effectLst>
                <a:latin typeface="Meiryo" charset="-128"/>
                <a:ea typeface="Meiryo" charset="-128"/>
                <a:cs typeface="Meiryo" charset="-128"/>
              </a:rPr>
              <a:t>ネット炎上事件</a:t>
            </a:r>
            <a:endParaRPr lang="en-US" altLang="ja-JP" sz="3692" b="1" dirty="0">
              <a:effectLst>
                <a:outerShdw blurRad="38100" dist="38100" dir="2700000" algn="tl">
                  <a:srgbClr val="000000">
                    <a:alpha val="43137"/>
                  </a:srgbClr>
                </a:outerShdw>
              </a:effectLst>
              <a:latin typeface="Meiryo" charset="-128"/>
              <a:ea typeface="Meiryo" charset="-128"/>
              <a:cs typeface="Meiryo" charset="-128"/>
            </a:endParaRPr>
          </a:p>
          <a:p>
            <a:pPr>
              <a:lnSpc>
                <a:spcPct val="150000"/>
              </a:lnSpc>
            </a:pPr>
            <a:r>
              <a:rPr lang="ja-JP" altLang="en-US" sz="3692" b="1" dirty="0">
                <a:effectLst>
                  <a:outerShdw blurRad="38100" dist="38100" dir="2700000" algn="tl">
                    <a:srgbClr val="000000">
                      <a:alpha val="43137"/>
                    </a:srgbClr>
                  </a:outerShdw>
                </a:effectLst>
                <a:latin typeface="Meiryo" charset="-128"/>
                <a:ea typeface="Meiryo" charset="-128"/>
                <a:cs typeface="Meiryo" charset="-128"/>
              </a:rPr>
              <a:t>　多くの人たちがボイスチャットでコラボした結果、</a:t>
            </a:r>
            <a:br>
              <a:rPr lang="en-US" altLang="ja-JP" sz="3692" b="1" dirty="0">
                <a:effectLst>
                  <a:outerShdw blurRad="38100" dist="38100" dir="2700000" algn="tl">
                    <a:srgbClr val="000000">
                      <a:alpha val="43137"/>
                    </a:srgbClr>
                  </a:outerShdw>
                </a:effectLst>
                <a:latin typeface="Meiryo" charset="-128"/>
                <a:ea typeface="Meiryo" charset="-128"/>
                <a:cs typeface="Meiryo" charset="-128"/>
              </a:rPr>
            </a:br>
            <a:r>
              <a:rPr lang="ja-JP" altLang="en-US" sz="3692" b="1" dirty="0">
                <a:effectLst>
                  <a:outerShdw blurRad="38100" dist="38100" dir="2700000" algn="tl">
                    <a:srgbClr val="000000">
                      <a:alpha val="43137"/>
                    </a:srgbClr>
                  </a:outerShdw>
                </a:effectLst>
                <a:latin typeface="Meiryo" charset="-128"/>
                <a:ea typeface="Meiryo" charset="-128"/>
                <a:cs typeface="Meiryo" charset="-128"/>
              </a:rPr>
              <a:t>　自分の思うようなチャットができず、数名が退出</a:t>
            </a:r>
            <a:endParaRPr lang="en-US" altLang="ja-JP" sz="3692" b="1" dirty="0">
              <a:effectLst>
                <a:outerShdw blurRad="38100" dist="38100" dir="2700000" algn="tl">
                  <a:srgbClr val="000000">
                    <a:alpha val="43137"/>
                  </a:srgbClr>
                </a:outerShdw>
              </a:effectLst>
              <a:latin typeface="Meiryo" charset="-128"/>
              <a:ea typeface="Meiryo" charset="-128"/>
              <a:cs typeface="Meiryo" charset="-128"/>
            </a:endParaRPr>
          </a:p>
          <a:p>
            <a:pPr>
              <a:lnSpc>
                <a:spcPct val="150000"/>
              </a:lnSpc>
            </a:pPr>
            <a:r>
              <a:rPr lang="ja-JP" altLang="en-US" sz="3692" b="1" dirty="0">
                <a:effectLst>
                  <a:outerShdw blurRad="38100" dist="38100" dir="2700000" algn="tl">
                    <a:srgbClr val="000000">
                      <a:alpha val="43137"/>
                    </a:srgbClr>
                  </a:outerShdw>
                </a:effectLst>
                <a:latin typeface="Meiryo" charset="-128"/>
                <a:ea typeface="Meiryo" charset="-128"/>
                <a:cs typeface="Meiryo" charset="-128"/>
              </a:rPr>
              <a:t>　残ったユーザーや状況をよく知らないユーザーが</a:t>
            </a:r>
            <a:endParaRPr lang="en-US" altLang="ja-JP" sz="3692" b="1" dirty="0">
              <a:effectLst>
                <a:outerShdw blurRad="38100" dist="38100" dir="2700000" algn="tl">
                  <a:srgbClr val="000000">
                    <a:alpha val="43137"/>
                  </a:srgbClr>
                </a:outerShdw>
              </a:effectLst>
              <a:latin typeface="Meiryo" charset="-128"/>
              <a:ea typeface="Meiryo" charset="-128"/>
              <a:cs typeface="Meiryo" charset="-128"/>
            </a:endParaRPr>
          </a:p>
          <a:p>
            <a:pPr>
              <a:lnSpc>
                <a:spcPct val="150000"/>
              </a:lnSpc>
            </a:pPr>
            <a:r>
              <a:rPr lang="ja-JP" altLang="en-US" sz="3692" b="1" dirty="0">
                <a:effectLst>
                  <a:outerShdw blurRad="38100" dist="38100" dir="2700000" algn="tl">
                    <a:srgbClr val="000000">
                      <a:alpha val="43137"/>
                    </a:srgbClr>
                  </a:outerShdw>
                </a:effectLst>
                <a:latin typeface="Meiryo" charset="-128"/>
                <a:ea typeface="Meiryo" charset="-128"/>
                <a:cs typeface="Meiryo" charset="-128"/>
              </a:rPr>
              <a:t>　誹謗中傷し大炎上</a:t>
            </a:r>
            <a:endParaRPr lang="en-US" altLang="ja-JP" sz="3692" b="1" dirty="0">
              <a:effectLst>
                <a:outerShdw blurRad="38100" dist="38100" dir="2700000" algn="tl">
                  <a:srgbClr val="000000">
                    <a:alpha val="43137"/>
                  </a:srgbClr>
                </a:outerShdw>
              </a:effectLst>
              <a:latin typeface="Meiryo" charset="-128"/>
              <a:ea typeface="Meiryo" charset="-128"/>
              <a:cs typeface="Meiryo" charset="-128"/>
            </a:endParaRPr>
          </a:p>
        </p:txBody>
      </p:sp>
      <p:sp>
        <p:nvSpPr>
          <p:cNvPr id="2" name="テキスト ボックス 1">
            <a:extLst>
              <a:ext uri="{FF2B5EF4-FFF2-40B4-BE49-F238E27FC236}">
                <a16:creationId xmlns:a16="http://schemas.microsoft.com/office/drawing/2014/main" id="{A59FE219-A2E3-41CF-A22A-439738BCCA44}"/>
              </a:ext>
            </a:extLst>
          </p:cNvPr>
          <p:cNvSpPr txBox="1"/>
          <p:nvPr/>
        </p:nvSpPr>
        <p:spPr>
          <a:xfrm>
            <a:off x="8486868" y="51173"/>
            <a:ext cx="1796679" cy="365760"/>
          </a:xfrm>
          <a:prstGeom prst="rect">
            <a:avLst/>
          </a:prstGeom>
          <a:noFill/>
        </p:spPr>
        <p:txBody>
          <a:bodyPr wrap="square" rtlCol="0">
            <a:spAutoFit/>
          </a:bodyPr>
          <a:lstStyle/>
          <a:p>
            <a:r>
              <a:rPr lang="ja-JP" altLang="en-US" sz="1800" b="1" dirty="0">
                <a:effectLst>
                  <a:outerShdw blurRad="38100" dist="38100" dir="2700000" algn="tl">
                    <a:srgbClr val="000000">
                      <a:alpha val="43137"/>
                    </a:srgbClr>
                  </a:outerShdw>
                </a:effectLst>
                <a:latin typeface="Meiryo" charset="-128"/>
                <a:ea typeface="Meiryo" charset="-128"/>
                <a:cs typeface="Meiryo" charset="-128"/>
              </a:rPr>
              <a:t>じ 　け ん   ぼ</a:t>
            </a:r>
            <a:endParaRPr kumimoji="1" lang="ja-JP" altLang="en-US" dirty="0"/>
          </a:p>
        </p:txBody>
      </p:sp>
      <p:sp>
        <p:nvSpPr>
          <p:cNvPr id="6" name="テキスト ボックス 5">
            <a:extLst>
              <a:ext uri="{FF2B5EF4-FFF2-40B4-BE49-F238E27FC236}">
                <a16:creationId xmlns:a16="http://schemas.microsoft.com/office/drawing/2014/main" id="{A3FCE36B-1BF9-4984-A4D1-DCC7D34287B2}"/>
              </a:ext>
            </a:extLst>
          </p:cNvPr>
          <p:cNvSpPr txBox="1"/>
          <p:nvPr/>
        </p:nvSpPr>
        <p:spPr>
          <a:xfrm>
            <a:off x="5734734" y="2362770"/>
            <a:ext cx="2031325" cy="369332"/>
          </a:xfrm>
          <a:prstGeom prst="rect">
            <a:avLst/>
          </a:prstGeom>
          <a:noFill/>
        </p:spPr>
        <p:txBody>
          <a:bodyPr wrap="none" rtlCol="0">
            <a:spAutoFit/>
          </a:bodyPr>
          <a:lstStyle/>
          <a:p>
            <a:r>
              <a:rPr kumimoji="1" lang="ja-JP" altLang="en-US" b="1" dirty="0"/>
              <a:t>えんじょうじ</a:t>
            </a:r>
            <a:r>
              <a:rPr kumimoji="1" lang="ja-JP" altLang="en-US" b="1" dirty="0" err="1"/>
              <a:t>けん</a:t>
            </a:r>
            <a:endParaRPr kumimoji="1" lang="ja-JP" altLang="en-US" b="1" dirty="0"/>
          </a:p>
        </p:txBody>
      </p:sp>
      <p:sp>
        <p:nvSpPr>
          <p:cNvPr id="7" name="テキスト ボックス 6">
            <a:extLst>
              <a:ext uri="{FF2B5EF4-FFF2-40B4-BE49-F238E27FC236}">
                <a16:creationId xmlns:a16="http://schemas.microsoft.com/office/drawing/2014/main" id="{82D153A0-7A0F-4F3A-B9EB-5702006EE975}"/>
              </a:ext>
            </a:extLst>
          </p:cNvPr>
          <p:cNvSpPr txBox="1"/>
          <p:nvPr/>
        </p:nvSpPr>
        <p:spPr>
          <a:xfrm>
            <a:off x="357485" y="5634572"/>
            <a:ext cx="2367280" cy="369332"/>
          </a:xfrm>
          <a:prstGeom prst="rect">
            <a:avLst/>
          </a:prstGeom>
          <a:noFill/>
        </p:spPr>
        <p:txBody>
          <a:bodyPr wrap="square" rtlCol="0">
            <a:spAutoFit/>
          </a:bodyPr>
          <a:lstStyle/>
          <a:p>
            <a:r>
              <a:rPr kumimoji="1" lang="ja-JP" altLang="en-US" b="1" dirty="0"/>
              <a:t>ひぼうちゅうしょう</a:t>
            </a:r>
          </a:p>
        </p:txBody>
      </p:sp>
      <p:sp>
        <p:nvSpPr>
          <p:cNvPr id="12" name="テキスト ボックス 11">
            <a:extLst>
              <a:ext uri="{FF2B5EF4-FFF2-40B4-BE49-F238E27FC236}">
                <a16:creationId xmlns:a16="http://schemas.microsoft.com/office/drawing/2014/main" id="{5D624016-5B7C-4359-9DC3-5881785EEEE0}"/>
              </a:ext>
            </a:extLst>
          </p:cNvPr>
          <p:cNvSpPr txBox="1"/>
          <p:nvPr/>
        </p:nvSpPr>
        <p:spPr>
          <a:xfrm>
            <a:off x="9779541" y="3952216"/>
            <a:ext cx="1392467" cy="369332"/>
          </a:xfrm>
          <a:prstGeom prst="rect">
            <a:avLst/>
          </a:prstGeom>
          <a:noFill/>
        </p:spPr>
        <p:txBody>
          <a:bodyPr wrap="square" rtlCol="0">
            <a:spAutoFit/>
          </a:bodyPr>
          <a:lstStyle/>
          <a:p>
            <a:r>
              <a:rPr kumimoji="1" lang="ja-JP" altLang="en-US" b="1" dirty="0"/>
              <a:t>たいしゅつ</a:t>
            </a:r>
          </a:p>
        </p:txBody>
      </p:sp>
      <p:sp>
        <p:nvSpPr>
          <p:cNvPr id="14" name="テキスト ボックス 13">
            <a:extLst>
              <a:ext uri="{FF2B5EF4-FFF2-40B4-BE49-F238E27FC236}">
                <a16:creationId xmlns:a16="http://schemas.microsoft.com/office/drawing/2014/main" id="{876B95D9-2857-48BF-8CD5-964638A8DFB1}"/>
              </a:ext>
            </a:extLst>
          </p:cNvPr>
          <p:cNvSpPr txBox="1"/>
          <p:nvPr/>
        </p:nvSpPr>
        <p:spPr>
          <a:xfrm>
            <a:off x="8343901" y="998756"/>
            <a:ext cx="1733550" cy="307777"/>
          </a:xfrm>
          <a:prstGeom prst="rect">
            <a:avLst/>
          </a:prstGeom>
          <a:noFill/>
        </p:spPr>
        <p:txBody>
          <a:bodyPr wrap="square" rtlCol="0">
            <a:spAutoFit/>
          </a:bodyPr>
          <a:lstStyle/>
          <a:p>
            <a:r>
              <a:rPr kumimoji="1" lang="ja-JP" altLang="en-US" sz="1400"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rPr>
              <a:t>きゅうぞうちゅう</a:t>
            </a:r>
            <a:endParaRPr kumimoji="1" lang="ja-JP" altLang="en-US" sz="1400" dirty="0"/>
          </a:p>
        </p:txBody>
      </p:sp>
    </p:spTree>
    <p:extLst>
      <p:ext uri="{BB962C8B-B14F-4D97-AF65-F5344CB8AC3E}">
        <p14:creationId xmlns:p14="http://schemas.microsoft.com/office/powerpoint/2010/main" val="2167416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0C597D97-FE33-41B8-B291-2CF907E9A3C0}"/>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49160" y="0"/>
            <a:ext cx="12192000" cy="3355596"/>
          </a:xfrm>
          <a:prstGeom prst="rect">
            <a:avLst/>
          </a:prstGeom>
        </p:spPr>
      </p:pic>
      <p:sp>
        <p:nvSpPr>
          <p:cNvPr id="10" name="タイトル 1">
            <a:extLst>
              <a:ext uri="{FF2B5EF4-FFF2-40B4-BE49-F238E27FC236}">
                <a16:creationId xmlns:a16="http://schemas.microsoft.com/office/drawing/2014/main" id="{D4D58954-5E28-164E-9F9A-0314FD8B5BAC}"/>
              </a:ext>
            </a:extLst>
          </p:cNvPr>
          <p:cNvSpPr>
            <a:spLocks noGrp="1"/>
          </p:cNvSpPr>
          <p:nvPr>
            <p:ph type="title"/>
          </p:nvPr>
        </p:nvSpPr>
        <p:spPr>
          <a:xfrm>
            <a:off x="1533971" y="232249"/>
            <a:ext cx="9134033" cy="1156364"/>
          </a:xfrm>
        </p:spPr>
        <p:txBody>
          <a:bodyPr>
            <a:normAutofit fontScale="90000"/>
          </a:bodyPr>
          <a:lstStyle/>
          <a:p>
            <a:r>
              <a:rPr lang="ja-JP" altLang="en-US" sz="5539" b="1" dirty="0">
                <a:effectLst>
                  <a:outerShdw blurRad="38100" dist="38100" dir="2700000" algn="tl">
                    <a:srgbClr val="000000">
                      <a:alpha val="43137"/>
                    </a:srgbClr>
                  </a:outerShdw>
                </a:effectLst>
                <a:latin typeface="Meiryo" charset="-128"/>
                <a:ea typeface="Meiryo" charset="-128"/>
                <a:cs typeface="Meiryo" charset="-128"/>
              </a:rPr>
              <a:t>ボイスチャット型</a:t>
            </a:r>
            <a:r>
              <a:rPr lang="en-US" altLang="ja-JP" sz="5539" b="1" dirty="0">
                <a:effectLst>
                  <a:outerShdw blurRad="38100" dist="38100" dir="2700000" algn="tl">
                    <a:srgbClr val="000000">
                      <a:alpha val="43137"/>
                    </a:srgbClr>
                  </a:outerShdw>
                </a:effectLst>
                <a:latin typeface="Meiryo" charset="-128"/>
                <a:ea typeface="Meiryo" charset="-128"/>
                <a:cs typeface="Meiryo" charset="-128"/>
              </a:rPr>
              <a:t>SNS</a:t>
            </a:r>
            <a:r>
              <a:rPr lang="ja-JP" altLang="en-US" sz="5539" b="1" dirty="0">
                <a:effectLst>
                  <a:outerShdw blurRad="38100" dist="38100" dir="2700000" algn="tl">
                    <a:srgbClr val="000000">
                      <a:alpha val="43137"/>
                    </a:srgbClr>
                  </a:outerShdw>
                </a:effectLst>
                <a:latin typeface="Meiryo" charset="-128"/>
                <a:ea typeface="Meiryo" charset="-128"/>
                <a:cs typeface="Meiryo" charset="-128"/>
              </a:rPr>
              <a:t>事件簿</a:t>
            </a:r>
          </a:p>
        </p:txBody>
      </p:sp>
      <p:sp>
        <p:nvSpPr>
          <p:cNvPr id="3" name="縦書きテキスト プレースホルダー 2"/>
          <p:cNvSpPr>
            <a:spLocks noGrp="1"/>
          </p:cNvSpPr>
          <p:nvPr>
            <p:ph type="body" orient="vert" idx="1"/>
          </p:nvPr>
        </p:nvSpPr>
        <p:spPr>
          <a:xfrm>
            <a:off x="1893234" y="2733433"/>
            <a:ext cx="8390313" cy="3185259"/>
          </a:xfrm>
        </p:spPr>
        <p:txBody>
          <a:bodyPr/>
          <a:lstStyle/>
          <a:p>
            <a:pPr marL="0" indent="0" algn="r">
              <a:buNone/>
            </a:pPr>
            <a:r>
              <a:rPr kumimoji="1" lang="ja-JP" altLang="en-US" dirty="0"/>
              <a:t>　</a:t>
            </a:r>
          </a:p>
        </p:txBody>
      </p:sp>
      <p:sp>
        <p:nvSpPr>
          <p:cNvPr id="4" name="テキスト ボックス 3"/>
          <p:cNvSpPr txBox="1"/>
          <p:nvPr/>
        </p:nvSpPr>
        <p:spPr>
          <a:xfrm>
            <a:off x="1894103" y="2830784"/>
            <a:ext cx="8773899" cy="547073"/>
          </a:xfrm>
          <a:prstGeom prst="rect">
            <a:avLst/>
          </a:prstGeom>
          <a:noFill/>
        </p:spPr>
        <p:txBody>
          <a:bodyPr wrap="square" rtlCol="0">
            <a:spAutoFit/>
          </a:bodyPr>
          <a:lstStyle/>
          <a:p>
            <a:r>
              <a:rPr lang="ja-JP" altLang="en-US" sz="2955" b="1" kern="100">
                <a:effectLst>
                  <a:outerShdw blurRad="38100" dist="38100" dir="2700000" algn="tl">
                    <a:srgbClr val="000000">
                      <a:alpha val="43137"/>
                    </a:srgbClr>
                  </a:outerShdw>
                </a:effectLst>
                <a:latin typeface="+mj-ea"/>
                <a:ea typeface="+mj-ea"/>
                <a:cs typeface="Times New Roman"/>
              </a:rPr>
              <a:t>　</a:t>
            </a:r>
            <a:r>
              <a:rPr lang="ja-JP" altLang="en-US" sz="1663" b="1">
                <a:effectLst>
                  <a:outerShdw blurRad="38100" dist="38100" dir="2700000" algn="tl">
                    <a:srgbClr val="000000">
                      <a:alpha val="43137"/>
                    </a:srgbClr>
                  </a:outerShdw>
                </a:effectLst>
                <a:latin typeface="+mj-ea"/>
                <a:ea typeface="+mj-ea"/>
              </a:rPr>
              <a:t>　</a:t>
            </a:r>
            <a:endParaRPr kumimoji="1" lang="ja-JP" altLang="en-US" sz="1663" b="1">
              <a:effectLst>
                <a:outerShdw blurRad="38100" dist="38100" dir="2700000" algn="tl">
                  <a:srgbClr val="000000">
                    <a:alpha val="43137"/>
                  </a:srgbClr>
                </a:outerShdw>
              </a:effectLst>
              <a:latin typeface="+mj-ea"/>
              <a:ea typeface="+mj-ea"/>
            </a:endParaRPr>
          </a:p>
        </p:txBody>
      </p:sp>
      <p:sp>
        <p:nvSpPr>
          <p:cNvPr id="15" name="テキスト ボックス 14">
            <a:extLst>
              <a:ext uri="{FF2B5EF4-FFF2-40B4-BE49-F238E27FC236}">
                <a16:creationId xmlns:a16="http://schemas.microsoft.com/office/drawing/2014/main" id="{F9A8F54A-2EF3-8946-A188-3442A8F8233E}"/>
              </a:ext>
            </a:extLst>
          </p:cNvPr>
          <p:cNvSpPr txBox="1"/>
          <p:nvPr/>
        </p:nvSpPr>
        <p:spPr>
          <a:xfrm>
            <a:off x="852055" y="1223428"/>
            <a:ext cx="10255827" cy="1115049"/>
          </a:xfrm>
          <a:prstGeom prst="rect">
            <a:avLst/>
          </a:prstGeom>
          <a:solidFill>
            <a:schemeClr val="bg1">
              <a:alpha val="59000"/>
            </a:schemeClr>
          </a:solidFill>
          <a:effectLst>
            <a:outerShdw blurRad="50800" dist="50800" dir="5400000" algn="ctr" rotWithShape="0">
              <a:srgbClr val="000000"/>
            </a:outerShdw>
          </a:effectLst>
        </p:spPr>
        <p:txBody>
          <a:bodyPr wrap="square" rtlCol="0">
            <a:spAutoFit/>
          </a:bodyPr>
          <a:lstStyle/>
          <a:p>
            <a:pPr algn="ctr"/>
            <a:r>
              <a:rPr lang="ja-JP" altLang="en-US" sz="332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オンラインゲーム利用でユーザー急増中！</a:t>
            </a:r>
            <a:endParaRPr lang="en-US" altLang="ja-JP" sz="332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a:p>
            <a:pPr algn="ctr"/>
            <a:r>
              <a:rPr lang="ja-JP" altLang="en-US" sz="332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ボイスチャット型</a:t>
            </a:r>
            <a:r>
              <a:rPr lang="en-US" altLang="ja-JP" sz="332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SNS</a:t>
            </a:r>
          </a:p>
        </p:txBody>
      </p:sp>
      <p:sp>
        <p:nvSpPr>
          <p:cNvPr id="18" name="テキスト ボックス 17">
            <a:extLst>
              <a:ext uri="{FF2B5EF4-FFF2-40B4-BE49-F238E27FC236}">
                <a16:creationId xmlns:a16="http://schemas.microsoft.com/office/drawing/2014/main" id="{8F33D24D-A21B-8549-99CD-7E3211E1F20D}"/>
              </a:ext>
            </a:extLst>
          </p:cNvPr>
          <p:cNvSpPr txBox="1"/>
          <p:nvPr/>
        </p:nvSpPr>
        <p:spPr>
          <a:xfrm>
            <a:off x="852055" y="2733436"/>
            <a:ext cx="10256356" cy="4069640"/>
          </a:xfrm>
          <a:prstGeom prst="rect">
            <a:avLst/>
          </a:prstGeom>
          <a:solidFill>
            <a:schemeClr val="bg1">
              <a:alpha val="95000"/>
            </a:schemeClr>
          </a:solidFill>
          <a:effectLst>
            <a:outerShdw blurRad="50800" dist="50800" dir="5400000" algn="ctr" rotWithShape="0">
              <a:srgbClr val="000000"/>
            </a:outerShdw>
          </a:effectLst>
        </p:spPr>
        <p:txBody>
          <a:bodyPr wrap="square" rtlCol="0">
            <a:spAutoFit/>
          </a:bodyPr>
          <a:lstStyle/>
          <a:p>
            <a:pPr algn="ctr"/>
            <a:r>
              <a:rPr lang="ja-JP" altLang="en-US" sz="3692" b="1" u="sng" dirty="0">
                <a:effectLst>
                  <a:outerShdw blurRad="38100" dist="38100" dir="2700000" algn="tl">
                    <a:srgbClr val="000000">
                      <a:alpha val="43137"/>
                    </a:srgbClr>
                  </a:outerShdw>
                </a:effectLst>
                <a:latin typeface="Meiryo" charset="-128"/>
                <a:ea typeface="Meiryo" charset="-128"/>
                <a:cs typeface="Meiryo" charset="-128"/>
              </a:rPr>
              <a:t>小学校女児誘拐事件</a:t>
            </a:r>
            <a:endParaRPr lang="en-US" altLang="ja-JP" sz="3692" b="1" u="sng" dirty="0">
              <a:effectLst>
                <a:outerShdw blurRad="38100" dist="38100" dir="2700000" algn="tl">
                  <a:srgbClr val="000000">
                    <a:alpha val="43137"/>
                  </a:srgbClr>
                </a:outerShdw>
              </a:effectLst>
              <a:latin typeface="Meiryo" charset="-128"/>
              <a:ea typeface="Meiryo" charset="-128"/>
              <a:cs typeface="Meiryo" charset="-128"/>
            </a:endParaRPr>
          </a:p>
          <a:p>
            <a:pPr>
              <a:lnSpc>
                <a:spcPct val="150000"/>
              </a:lnSpc>
            </a:pPr>
            <a:r>
              <a:rPr lang="ja-JP" altLang="en-US" sz="3692" b="1" dirty="0">
                <a:effectLst>
                  <a:outerShdw blurRad="38100" dist="38100" dir="2700000" algn="tl">
                    <a:srgbClr val="000000">
                      <a:alpha val="43137"/>
                    </a:srgbClr>
                  </a:outerShdw>
                </a:effectLst>
                <a:latin typeface="Meiryo" charset="-128"/>
                <a:ea typeface="Meiryo" charset="-128"/>
                <a:cs typeface="Meiryo" charset="-128"/>
              </a:rPr>
              <a:t>　小学校</a:t>
            </a:r>
            <a:r>
              <a:rPr lang="en-US" altLang="ja-JP" sz="3692" b="1" dirty="0">
                <a:effectLst>
                  <a:outerShdw blurRad="38100" dist="38100" dir="2700000" algn="tl">
                    <a:srgbClr val="000000">
                      <a:alpha val="43137"/>
                    </a:srgbClr>
                  </a:outerShdw>
                </a:effectLst>
                <a:latin typeface="Meiryo" charset="-128"/>
                <a:ea typeface="Meiryo" charset="-128"/>
                <a:cs typeface="Meiryo" charset="-128"/>
              </a:rPr>
              <a:t>5</a:t>
            </a:r>
            <a:r>
              <a:rPr lang="ja-JP" altLang="en-US" sz="3692" b="1" dirty="0">
                <a:effectLst>
                  <a:outerShdw blurRad="38100" dist="38100" dir="2700000" algn="tl">
                    <a:srgbClr val="000000">
                      <a:alpha val="43137"/>
                    </a:srgbClr>
                  </a:outerShdw>
                </a:effectLst>
                <a:latin typeface="Meiryo" charset="-128"/>
                <a:ea typeface="Meiryo" charset="-128"/>
                <a:cs typeface="Meiryo" charset="-128"/>
              </a:rPr>
              <a:t>年生の女子が、オンラインゲームで知りあった</a:t>
            </a:r>
            <a:r>
              <a:rPr lang="en-US" altLang="ja-JP" sz="3692" b="1" dirty="0">
                <a:effectLst>
                  <a:outerShdw blurRad="38100" dist="38100" dir="2700000" algn="tl">
                    <a:srgbClr val="000000">
                      <a:alpha val="43137"/>
                    </a:srgbClr>
                  </a:outerShdw>
                </a:effectLst>
                <a:latin typeface="Meiryo" charset="-128"/>
                <a:ea typeface="Meiryo" charset="-128"/>
                <a:cs typeface="Meiryo" charset="-128"/>
              </a:rPr>
              <a:t>43</a:t>
            </a:r>
            <a:r>
              <a:rPr lang="ja-JP" altLang="en-US" sz="3692" b="1" dirty="0">
                <a:effectLst>
                  <a:outerShdw blurRad="38100" dist="38100" dir="2700000" algn="tl">
                    <a:srgbClr val="000000">
                      <a:alpha val="43137"/>
                    </a:srgbClr>
                  </a:outerShdw>
                </a:effectLst>
                <a:latin typeface="Meiryo" charset="-128"/>
                <a:ea typeface="Meiryo" charset="-128"/>
                <a:cs typeface="Meiryo" charset="-128"/>
              </a:rPr>
              <a:t>才男性を信用して会いに行ったところ、誘拐され、家から遠くはなれた地方の県で発見される。</a:t>
            </a:r>
            <a:endParaRPr lang="en-US" altLang="ja-JP" sz="3692" b="1" dirty="0">
              <a:effectLst>
                <a:outerShdw blurRad="38100" dist="38100" dir="2700000" algn="tl">
                  <a:srgbClr val="000000">
                    <a:alpha val="43137"/>
                  </a:srgbClr>
                </a:outerShdw>
              </a:effectLst>
              <a:latin typeface="Meiryo" charset="-128"/>
              <a:ea typeface="Meiryo" charset="-128"/>
              <a:cs typeface="Meiryo" charset="-128"/>
            </a:endParaRPr>
          </a:p>
        </p:txBody>
      </p:sp>
      <p:sp>
        <p:nvSpPr>
          <p:cNvPr id="11" name="テキスト ボックス 10">
            <a:extLst>
              <a:ext uri="{FF2B5EF4-FFF2-40B4-BE49-F238E27FC236}">
                <a16:creationId xmlns:a16="http://schemas.microsoft.com/office/drawing/2014/main" id="{47DB0246-4449-4DB9-A2CE-36846B31994A}"/>
              </a:ext>
            </a:extLst>
          </p:cNvPr>
          <p:cNvSpPr txBox="1"/>
          <p:nvPr/>
        </p:nvSpPr>
        <p:spPr>
          <a:xfrm>
            <a:off x="6187316" y="2486368"/>
            <a:ext cx="2102905" cy="369332"/>
          </a:xfrm>
          <a:prstGeom prst="rect">
            <a:avLst/>
          </a:prstGeom>
          <a:noFill/>
        </p:spPr>
        <p:txBody>
          <a:bodyPr wrap="square" rtlCol="0">
            <a:spAutoFit/>
          </a:bodyPr>
          <a:lstStyle/>
          <a:p>
            <a:r>
              <a:rPr lang="ja-JP" altLang="en-US" sz="1800" b="1" dirty="0">
                <a:effectLst>
                  <a:outerShdw blurRad="38100" dist="38100" dir="2700000" algn="tl">
                    <a:srgbClr val="000000">
                      <a:alpha val="43137"/>
                    </a:srgbClr>
                  </a:outerShdw>
                </a:effectLst>
                <a:latin typeface="Meiryo" charset="-128"/>
                <a:ea typeface="Meiryo" charset="-128"/>
                <a:cs typeface="Meiryo" charset="-128"/>
              </a:rPr>
              <a:t>ゆうかい じ  けん </a:t>
            </a:r>
            <a:endParaRPr kumimoji="1" lang="ja-JP" altLang="en-US" dirty="0"/>
          </a:p>
        </p:txBody>
      </p:sp>
      <p:sp>
        <p:nvSpPr>
          <p:cNvPr id="14" name="テキスト ボックス 13">
            <a:extLst>
              <a:ext uri="{FF2B5EF4-FFF2-40B4-BE49-F238E27FC236}">
                <a16:creationId xmlns:a16="http://schemas.microsoft.com/office/drawing/2014/main" id="{A59FE219-A2E3-41CF-A22A-439738BCCA44}"/>
              </a:ext>
            </a:extLst>
          </p:cNvPr>
          <p:cNvSpPr txBox="1"/>
          <p:nvPr/>
        </p:nvSpPr>
        <p:spPr>
          <a:xfrm>
            <a:off x="8163018" y="49369"/>
            <a:ext cx="1796679" cy="365760"/>
          </a:xfrm>
          <a:prstGeom prst="rect">
            <a:avLst/>
          </a:prstGeom>
          <a:noFill/>
        </p:spPr>
        <p:txBody>
          <a:bodyPr wrap="square" rtlCol="0">
            <a:spAutoFit/>
          </a:bodyPr>
          <a:lstStyle/>
          <a:p>
            <a:r>
              <a:rPr lang="ja-JP" altLang="en-US" sz="1800" b="1" dirty="0">
                <a:effectLst>
                  <a:outerShdw blurRad="38100" dist="38100" dir="2700000" algn="tl">
                    <a:srgbClr val="000000">
                      <a:alpha val="43137"/>
                    </a:srgbClr>
                  </a:outerShdw>
                </a:effectLst>
                <a:latin typeface="Meiryo" charset="-128"/>
                <a:ea typeface="Meiryo" charset="-128"/>
                <a:cs typeface="Meiryo" charset="-128"/>
              </a:rPr>
              <a:t>じ 　け ん   ぼ</a:t>
            </a:r>
            <a:endParaRPr kumimoji="1" lang="ja-JP" altLang="en-US" dirty="0"/>
          </a:p>
        </p:txBody>
      </p:sp>
      <p:sp>
        <p:nvSpPr>
          <p:cNvPr id="16" name="テキスト ボックス 15">
            <a:extLst>
              <a:ext uri="{FF2B5EF4-FFF2-40B4-BE49-F238E27FC236}">
                <a16:creationId xmlns:a16="http://schemas.microsoft.com/office/drawing/2014/main" id="{876B95D9-2857-48BF-8CD5-964638A8DFB1}"/>
              </a:ext>
            </a:extLst>
          </p:cNvPr>
          <p:cNvSpPr txBox="1"/>
          <p:nvPr/>
        </p:nvSpPr>
        <p:spPr>
          <a:xfrm>
            <a:off x="8302347" y="999691"/>
            <a:ext cx="1733550" cy="307777"/>
          </a:xfrm>
          <a:prstGeom prst="rect">
            <a:avLst/>
          </a:prstGeom>
          <a:noFill/>
        </p:spPr>
        <p:txBody>
          <a:bodyPr wrap="square" rtlCol="0">
            <a:spAutoFit/>
          </a:bodyPr>
          <a:lstStyle/>
          <a:p>
            <a:r>
              <a:rPr kumimoji="1" lang="ja-JP" altLang="en-US" sz="1400"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rPr>
              <a:t>きゅうぞうちゅう</a:t>
            </a:r>
            <a:endParaRPr kumimoji="1" lang="ja-JP" altLang="en-US" sz="1400" dirty="0"/>
          </a:p>
        </p:txBody>
      </p:sp>
    </p:spTree>
    <p:extLst>
      <p:ext uri="{BB962C8B-B14F-4D97-AF65-F5344CB8AC3E}">
        <p14:creationId xmlns:p14="http://schemas.microsoft.com/office/powerpoint/2010/main" val="3821311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6F3B5BDE-61C0-4F3C-B067-A352ED8E0D8F}"/>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10" name="タイトル 1">
            <a:extLst>
              <a:ext uri="{FF2B5EF4-FFF2-40B4-BE49-F238E27FC236}">
                <a16:creationId xmlns:a16="http://schemas.microsoft.com/office/drawing/2014/main" id="{D4D58954-5E28-164E-9F9A-0314FD8B5BAC}"/>
              </a:ext>
            </a:extLst>
          </p:cNvPr>
          <p:cNvSpPr>
            <a:spLocks noGrp="1"/>
          </p:cNvSpPr>
          <p:nvPr>
            <p:ph type="title"/>
          </p:nvPr>
        </p:nvSpPr>
        <p:spPr>
          <a:xfrm>
            <a:off x="1533971" y="232249"/>
            <a:ext cx="9134033" cy="1156364"/>
          </a:xfrm>
        </p:spPr>
        <p:txBody>
          <a:bodyPr>
            <a:normAutofit fontScale="90000"/>
          </a:bodyPr>
          <a:lstStyle/>
          <a:p>
            <a:pPr algn="ctr"/>
            <a:r>
              <a:rPr lang="ja-JP" altLang="en-US" sz="5539" b="1" dirty="0">
                <a:effectLst>
                  <a:outerShdw blurRad="38100" dist="38100" dir="2700000" algn="tl">
                    <a:srgbClr val="000000">
                      <a:alpha val="43137"/>
                    </a:srgbClr>
                  </a:outerShdw>
                </a:effectLst>
                <a:latin typeface="Meiryo" charset="-128"/>
                <a:ea typeface="Meiryo" charset="-128"/>
                <a:cs typeface="Meiryo" charset="-128"/>
              </a:rPr>
              <a:t>ボイスチャット型</a:t>
            </a:r>
            <a:r>
              <a:rPr lang="en-US" altLang="ja-JP" sz="5539" b="1" dirty="0">
                <a:effectLst>
                  <a:outerShdw blurRad="38100" dist="38100" dir="2700000" algn="tl">
                    <a:srgbClr val="000000">
                      <a:alpha val="43137"/>
                    </a:srgbClr>
                  </a:outerShdw>
                </a:effectLst>
                <a:latin typeface="Meiryo" charset="-128"/>
                <a:ea typeface="Meiryo" charset="-128"/>
                <a:cs typeface="Meiryo" charset="-128"/>
              </a:rPr>
              <a:t>SNS</a:t>
            </a:r>
            <a:r>
              <a:rPr lang="ja-JP" altLang="en-US" sz="5539" b="1" dirty="0">
                <a:effectLst>
                  <a:outerShdw blurRad="38100" dist="38100" dir="2700000" algn="tl">
                    <a:srgbClr val="000000">
                      <a:alpha val="43137"/>
                    </a:srgbClr>
                  </a:outerShdw>
                </a:effectLst>
                <a:latin typeface="Meiryo" charset="-128"/>
                <a:ea typeface="Meiryo" charset="-128"/>
                <a:cs typeface="Meiryo" charset="-128"/>
              </a:rPr>
              <a:t>事件簿</a:t>
            </a:r>
          </a:p>
        </p:txBody>
      </p:sp>
      <p:sp>
        <p:nvSpPr>
          <p:cNvPr id="3" name="縦書きテキスト プレースホルダー 2"/>
          <p:cNvSpPr>
            <a:spLocks noGrp="1"/>
          </p:cNvSpPr>
          <p:nvPr>
            <p:ph type="body" orient="vert" idx="1"/>
          </p:nvPr>
        </p:nvSpPr>
        <p:spPr>
          <a:xfrm>
            <a:off x="1893234" y="2733433"/>
            <a:ext cx="8390313" cy="3185259"/>
          </a:xfrm>
        </p:spPr>
        <p:txBody>
          <a:bodyPr/>
          <a:lstStyle/>
          <a:p>
            <a:pPr marL="0" indent="0" algn="r">
              <a:buNone/>
            </a:pPr>
            <a:r>
              <a:rPr kumimoji="1" lang="ja-JP" altLang="en-US" dirty="0"/>
              <a:t>　</a:t>
            </a:r>
          </a:p>
        </p:txBody>
      </p:sp>
      <p:sp>
        <p:nvSpPr>
          <p:cNvPr id="4" name="テキスト ボックス 3"/>
          <p:cNvSpPr txBox="1"/>
          <p:nvPr/>
        </p:nvSpPr>
        <p:spPr>
          <a:xfrm>
            <a:off x="1894103" y="2830784"/>
            <a:ext cx="8773899" cy="547073"/>
          </a:xfrm>
          <a:prstGeom prst="rect">
            <a:avLst/>
          </a:prstGeom>
          <a:noFill/>
        </p:spPr>
        <p:txBody>
          <a:bodyPr wrap="square" rtlCol="0">
            <a:spAutoFit/>
          </a:bodyPr>
          <a:lstStyle/>
          <a:p>
            <a:r>
              <a:rPr lang="ja-JP" altLang="en-US" sz="2955" b="1" kern="100">
                <a:effectLst>
                  <a:outerShdw blurRad="38100" dist="38100" dir="2700000" algn="tl">
                    <a:srgbClr val="000000">
                      <a:alpha val="43137"/>
                    </a:srgbClr>
                  </a:outerShdw>
                </a:effectLst>
                <a:latin typeface="+mj-ea"/>
                <a:ea typeface="+mj-ea"/>
                <a:cs typeface="Times New Roman"/>
              </a:rPr>
              <a:t>　</a:t>
            </a:r>
            <a:r>
              <a:rPr lang="ja-JP" altLang="en-US" sz="1663" b="1">
                <a:effectLst>
                  <a:outerShdw blurRad="38100" dist="38100" dir="2700000" algn="tl">
                    <a:srgbClr val="000000">
                      <a:alpha val="43137"/>
                    </a:srgbClr>
                  </a:outerShdw>
                </a:effectLst>
                <a:latin typeface="+mj-ea"/>
                <a:ea typeface="+mj-ea"/>
              </a:rPr>
              <a:t>　</a:t>
            </a:r>
            <a:endParaRPr kumimoji="1" lang="ja-JP" altLang="en-US" sz="1663" b="1">
              <a:effectLst>
                <a:outerShdw blurRad="38100" dist="38100" dir="2700000" algn="tl">
                  <a:srgbClr val="000000">
                    <a:alpha val="43137"/>
                  </a:srgbClr>
                </a:outerShdw>
              </a:effectLst>
              <a:latin typeface="+mj-ea"/>
              <a:ea typeface="+mj-ea"/>
            </a:endParaRPr>
          </a:p>
        </p:txBody>
      </p:sp>
      <p:sp>
        <p:nvSpPr>
          <p:cNvPr id="15" name="テキスト ボックス 14">
            <a:extLst>
              <a:ext uri="{FF2B5EF4-FFF2-40B4-BE49-F238E27FC236}">
                <a16:creationId xmlns:a16="http://schemas.microsoft.com/office/drawing/2014/main" id="{F9A8F54A-2EF3-8946-A188-3442A8F8233E}"/>
              </a:ext>
            </a:extLst>
          </p:cNvPr>
          <p:cNvSpPr txBox="1"/>
          <p:nvPr/>
        </p:nvSpPr>
        <p:spPr>
          <a:xfrm>
            <a:off x="457201" y="1223428"/>
            <a:ext cx="11187292" cy="1115049"/>
          </a:xfrm>
          <a:prstGeom prst="rect">
            <a:avLst/>
          </a:prstGeom>
          <a:solidFill>
            <a:schemeClr val="bg1">
              <a:alpha val="59000"/>
            </a:schemeClr>
          </a:solidFill>
          <a:effectLst>
            <a:outerShdw blurRad="50800" dist="50800" dir="5400000" algn="ctr" rotWithShape="0">
              <a:srgbClr val="000000"/>
            </a:outerShdw>
          </a:effectLst>
        </p:spPr>
        <p:txBody>
          <a:bodyPr wrap="square" rtlCol="0">
            <a:spAutoFit/>
          </a:bodyPr>
          <a:lstStyle/>
          <a:p>
            <a:pPr algn="ctr"/>
            <a:r>
              <a:rPr lang="ja-JP" altLang="en-US" sz="332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オンラインゲーム利用でユーザー急増中！</a:t>
            </a:r>
            <a:endParaRPr lang="en-US" altLang="ja-JP" sz="332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a:p>
            <a:pPr algn="ctr"/>
            <a:r>
              <a:rPr lang="ja-JP" altLang="en-US" sz="332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ボイスチャット型</a:t>
            </a:r>
            <a:r>
              <a:rPr lang="en-US" altLang="ja-JP" sz="3323"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SNS</a:t>
            </a:r>
          </a:p>
        </p:txBody>
      </p:sp>
      <p:sp>
        <p:nvSpPr>
          <p:cNvPr id="18" name="テキスト ボックス 17">
            <a:extLst>
              <a:ext uri="{FF2B5EF4-FFF2-40B4-BE49-F238E27FC236}">
                <a16:creationId xmlns:a16="http://schemas.microsoft.com/office/drawing/2014/main" id="{8F33D24D-A21B-8549-99CD-7E3211E1F20D}"/>
              </a:ext>
            </a:extLst>
          </p:cNvPr>
          <p:cNvSpPr txBox="1"/>
          <p:nvPr/>
        </p:nvSpPr>
        <p:spPr>
          <a:xfrm>
            <a:off x="457201" y="2600580"/>
            <a:ext cx="11187292" cy="3217356"/>
          </a:xfrm>
          <a:prstGeom prst="rect">
            <a:avLst/>
          </a:prstGeom>
          <a:solidFill>
            <a:schemeClr val="bg1">
              <a:alpha val="95000"/>
            </a:schemeClr>
          </a:solidFill>
          <a:effectLst>
            <a:outerShdw blurRad="50800" dist="50800" dir="5400000" algn="ctr" rotWithShape="0">
              <a:srgbClr val="000000"/>
            </a:outerShdw>
          </a:effectLst>
        </p:spPr>
        <p:txBody>
          <a:bodyPr wrap="square" rtlCol="0">
            <a:spAutoFit/>
          </a:bodyPr>
          <a:lstStyle/>
          <a:p>
            <a:pPr algn="ctr"/>
            <a:r>
              <a:rPr lang="ja-JP" altLang="en-US" sz="3692" b="1" dirty="0">
                <a:effectLst>
                  <a:outerShdw blurRad="38100" dist="38100" dir="2700000" algn="tl">
                    <a:srgbClr val="000000">
                      <a:alpha val="43137"/>
                    </a:srgbClr>
                  </a:outerShdw>
                </a:effectLst>
                <a:latin typeface="Meiryo" charset="-128"/>
                <a:ea typeface="Meiryo" charset="-128"/>
                <a:cs typeface="Meiryo" charset="-128"/>
              </a:rPr>
              <a:t>ゲームアカウント乗っ取り事件</a:t>
            </a:r>
            <a:endParaRPr lang="en-US" altLang="ja-JP" sz="3692" b="1" dirty="0">
              <a:effectLst>
                <a:outerShdw blurRad="38100" dist="38100" dir="2700000" algn="tl">
                  <a:srgbClr val="000000">
                    <a:alpha val="43137"/>
                  </a:srgbClr>
                </a:outerShdw>
              </a:effectLst>
              <a:latin typeface="Meiryo" charset="-128"/>
              <a:ea typeface="Meiryo" charset="-128"/>
              <a:cs typeface="Meiryo" charset="-128"/>
            </a:endParaRPr>
          </a:p>
          <a:p>
            <a:pPr>
              <a:lnSpc>
                <a:spcPct val="150000"/>
              </a:lnSpc>
            </a:pPr>
            <a:r>
              <a:rPr lang="ja-JP" altLang="en-US" sz="3692" b="1" dirty="0">
                <a:effectLst>
                  <a:outerShdw blurRad="38100" dist="38100" dir="2700000" algn="tl">
                    <a:srgbClr val="000000">
                      <a:alpha val="43137"/>
                    </a:srgbClr>
                  </a:outerShdw>
                </a:effectLst>
                <a:latin typeface="Meiryo" charset="-128"/>
                <a:ea typeface="Meiryo" charset="-128"/>
                <a:cs typeface="Meiryo" charset="-128"/>
              </a:rPr>
              <a:t>　ゲームのレベルを上げる、アイテムをあげると</a:t>
            </a:r>
            <a:br>
              <a:rPr lang="en-US" altLang="ja-JP" sz="3692" b="1" dirty="0">
                <a:effectLst>
                  <a:outerShdw blurRad="38100" dist="38100" dir="2700000" algn="tl">
                    <a:srgbClr val="000000">
                      <a:alpha val="43137"/>
                    </a:srgbClr>
                  </a:outerShdw>
                </a:effectLst>
                <a:latin typeface="Meiryo" charset="-128"/>
                <a:ea typeface="Meiryo" charset="-128"/>
                <a:cs typeface="Meiryo" charset="-128"/>
              </a:rPr>
            </a:br>
            <a:r>
              <a:rPr lang="ja-JP" altLang="en-US" sz="3692" b="1" dirty="0">
                <a:effectLst>
                  <a:outerShdw blurRad="38100" dist="38100" dir="2700000" algn="tl">
                    <a:srgbClr val="000000">
                      <a:alpha val="43137"/>
                    </a:srgbClr>
                  </a:outerShdw>
                </a:effectLst>
                <a:latin typeface="Meiryo" charset="-128"/>
                <a:ea typeface="Meiryo" charset="-128"/>
                <a:cs typeface="Meiryo" charset="-128"/>
              </a:rPr>
              <a:t>伝え、子どもからゲームアカウント</a:t>
            </a:r>
            <a:r>
              <a:rPr lang="en-US" altLang="ja-JP" sz="3692" b="1" dirty="0">
                <a:effectLst>
                  <a:outerShdw blurRad="38100" dist="38100" dir="2700000" algn="tl">
                    <a:srgbClr val="000000">
                      <a:alpha val="43137"/>
                    </a:srgbClr>
                  </a:outerShdw>
                </a:effectLst>
                <a:latin typeface="Meiryo" charset="-128"/>
                <a:ea typeface="Meiryo" charset="-128"/>
                <a:cs typeface="Meiryo" charset="-128"/>
              </a:rPr>
              <a:t>ID</a:t>
            </a:r>
            <a:r>
              <a:rPr lang="ja-JP" altLang="en-US" sz="3692" b="1" dirty="0">
                <a:effectLst>
                  <a:outerShdw blurRad="38100" dist="38100" dir="2700000" algn="tl">
                    <a:srgbClr val="000000">
                      <a:alpha val="43137"/>
                    </a:srgbClr>
                  </a:outerShdw>
                </a:effectLst>
                <a:latin typeface="Meiryo" charset="-128"/>
                <a:ea typeface="Meiryo" charset="-128"/>
                <a:cs typeface="Meiryo" charset="-128"/>
              </a:rPr>
              <a:t>とパスワードを聞き出し、アカウントを乗っ取る事件が多発中！</a:t>
            </a:r>
            <a:endParaRPr lang="en-US" altLang="ja-JP" sz="3692" b="1" dirty="0">
              <a:effectLst>
                <a:outerShdw blurRad="38100" dist="38100" dir="2700000" algn="tl">
                  <a:srgbClr val="000000">
                    <a:alpha val="43137"/>
                  </a:srgbClr>
                </a:outerShdw>
              </a:effectLst>
              <a:latin typeface="Meiryo" charset="-128"/>
              <a:ea typeface="Meiryo" charset="-128"/>
              <a:cs typeface="Meiryo" charset="-128"/>
            </a:endParaRPr>
          </a:p>
        </p:txBody>
      </p:sp>
      <p:sp>
        <p:nvSpPr>
          <p:cNvPr id="12" name="テキスト ボックス 11">
            <a:extLst>
              <a:ext uri="{FF2B5EF4-FFF2-40B4-BE49-F238E27FC236}">
                <a16:creationId xmlns:a16="http://schemas.microsoft.com/office/drawing/2014/main" id="{66B690C7-7295-4F9C-A49D-94B3D3E7A262}"/>
              </a:ext>
            </a:extLst>
          </p:cNvPr>
          <p:cNvSpPr txBox="1"/>
          <p:nvPr/>
        </p:nvSpPr>
        <p:spPr>
          <a:xfrm>
            <a:off x="8306522" y="1023435"/>
            <a:ext cx="2304328" cy="307777"/>
          </a:xfrm>
          <a:prstGeom prst="rect">
            <a:avLst/>
          </a:prstGeom>
          <a:noFill/>
        </p:spPr>
        <p:txBody>
          <a:bodyPr wrap="square" rtlCol="0">
            <a:spAutoFit/>
          </a:bodyPr>
          <a:lstStyle/>
          <a:p>
            <a:r>
              <a:rPr kumimoji="1" lang="ja-JP" altLang="en-US" sz="1400" b="1" dirty="0">
                <a:ln>
                  <a:solidFill>
                    <a:schemeClr val="tx1">
                      <a:lumMod val="95000"/>
                      <a:lumOff val="5000"/>
                    </a:schemeClr>
                  </a:solidFill>
                </a:ln>
                <a:solidFill>
                  <a:srgbClr val="FFFF00"/>
                </a:solidFill>
                <a:effectLst>
                  <a:outerShdw blurRad="38100" dist="38100" dir="2700000" algn="tl">
                    <a:srgbClr val="000000">
                      <a:alpha val="43137"/>
                    </a:srgbClr>
                  </a:outerShdw>
                </a:effectLst>
                <a:latin typeface="Meiryo" charset="-128"/>
                <a:ea typeface="Meiryo" charset="-128"/>
              </a:rPr>
              <a:t>きゅうぞうちゅう</a:t>
            </a:r>
            <a:endParaRPr kumimoji="1" lang="ja-JP" altLang="en-US" sz="1400" dirty="0"/>
          </a:p>
        </p:txBody>
      </p:sp>
      <p:sp>
        <p:nvSpPr>
          <p:cNvPr id="14" name="テキスト ボックス 13">
            <a:extLst>
              <a:ext uri="{FF2B5EF4-FFF2-40B4-BE49-F238E27FC236}">
                <a16:creationId xmlns:a16="http://schemas.microsoft.com/office/drawing/2014/main" id="{A59FE219-A2E3-41CF-A22A-439738BCCA44}"/>
              </a:ext>
            </a:extLst>
          </p:cNvPr>
          <p:cNvSpPr txBox="1"/>
          <p:nvPr/>
        </p:nvSpPr>
        <p:spPr>
          <a:xfrm>
            <a:off x="8492545" y="105753"/>
            <a:ext cx="1796679" cy="365760"/>
          </a:xfrm>
          <a:prstGeom prst="rect">
            <a:avLst/>
          </a:prstGeom>
          <a:noFill/>
        </p:spPr>
        <p:txBody>
          <a:bodyPr wrap="square" rtlCol="0">
            <a:spAutoFit/>
          </a:bodyPr>
          <a:lstStyle/>
          <a:p>
            <a:r>
              <a:rPr lang="ja-JP" altLang="en-US" sz="1800" b="1" dirty="0">
                <a:effectLst>
                  <a:outerShdw blurRad="38100" dist="38100" dir="2700000" algn="tl">
                    <a:srgbClr val="000000">
                      <a:alpha val="43137"/>
                    </a:srgbClr>
                  </a:outerShdw>
                </a:effectLst>
                <a:latin typeface="Meiryo" charset="-128"/>
                <a:ea typeface="Meiryo" charset="-128"/>
                <a:cs typeface="Meiryo" charset="-128"/>
              </a:rPr>
              <a:t>じ 　け ん   ぼ</a:t>
            </a:r>
            <a:endParaRPr kumimoji="1" lang="ja-JP" altLang="en-US" dirty="0"/>
          </a:p>
        </p:txBody>
      </p:sp>
    </p:spTree>
    <p:extLst>
      <p:ext uri="{BB962C8B-B14F-4D97-AF65-F5344CB8AC3E}">
        <p14:creationId xmlns:p14="http://schemas.microsoft.com/office/powerpoint/2010/main" val="3150997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5A06D50D-F8B7-4CED-AFC4-FDF0BA6EBB00}"/>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1036599" y="-73404"/>
            <a:ext cx="8907501" cy="6858000"/>
          </a:xfrm>
          <a:ln>
            <a:noFill/>
          </a:ln>
        </p:spPr>
        <p:txBody>
          <a:bodyPr>
            <a:normAutofit fontScale="90000"/>
          </a:bodyPr>
          <a:lstStyle/>
          <a:p>
            <a:pPr>
              <a:lnSpc>
                <a:spcPct val="100000"/>
              </a:lnSpc>
            </a:pPr>
            <a:r>
              <a:rPr lang="ja-JP" altLang="en-US"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情報モラル講演会</a:t>
            </a:r>
            <a:br>
              <a:rPr lang="en-US" altLang="ja-JP"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r>
              <a:rPr lang="ja-JP" altLang="en-US"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〇はじめに</a:t>
            </a:r>
            <a:br>
              <a:rPr lang="en-US" altLang="ja-JP"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br>
            <a:r>
              <a:rPr lang="ja-JP" altLang="en-US" sz="1300" dirty="0">
                <a:ln>
                  <a:solidFill>
                    <a:schemeClr val="accent1"/>
                  </a:solidFill>
                </a:ln>
                <a:solidFill>
                  <a:srgbClr val="FF0000"/>
                </a:solidFill>
                <a:latin typeface="Meiryo" charset="-128"/>
                <a:ea typeface="Meiryo" charset="-128"/>
                <a:cs typeface="Meiryo" charset="-128"/>
              </a:rPr>
              <a:t>　　　　　　</a:t>
            </a:r>
            <a:r>
              <a:rPr lang="ja-JP" altLang="en-US" sz="1600"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　</a:t>
            </a:r>
            <a:r>
              <a:rPr lang="ja-JP" altLang="en-US" sz="18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じ　 こ　しょうかい</a:t>
            </a:r>
            <a:br>
              <a:rPr lang="en-US" altLang="ja-JP"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br>
            <a:r>
              <a:rPr lang="en-US" altLang="ja-JP"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      </a:t>
            </a:r>
            <a:r>
              <a:rPr lang="ja-JP" altLang="en-US"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 自己紹介</a:t>
            </a:r>
            <a:br>
              <a:rPr lang="en-US" altLang="ja-JP"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　　 </a:t>
            </a:r>
            <a:r>
              <a:rPr lang="en-US" altLang="ja-JP"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の種類と危険性</a:t>
            </a:r>
            <a:br>
              <a:rPr lang="en-US" altLang="ja-JP" sz="4000" b="1" u="sng"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br>
            <a:br>
              <a:rPr lang="en-US" altLang="ja-JP" sz="4000" b="1" u="sng"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〇事例から考えよう</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オンラインゲームとの付き合い方</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ネット上の友達との付き合い方</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〇まとめ</a:t>
            </a: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2</a:t>
            </a:fld>
            <a:endParaRPr kumimoji="1" lang="ja-JP" altLang="en-US"/>
          </a:p>
        </p:txBody>
      </p:sp>
      <p:sp>
        <p:nvSpPr>
          <p:cNvPr id="10" name="テキスト ボックス 9">
            <a:extLst>
              <a:ext uri="{FF2B5EF4-FFF2-40B4-BE49-F238E27FC236}">
                <a16:creationId xmlns:a16="http://schemas.microsoft.com/office/drawing/2014/main" id="{45E296C9-56D9-4685-905F-61EEEBCE3ED0}"/>
              </a:ext>
            </a:extLst>
          </p:cNvPr>
          <p:cNvSpPr txBox="1"/>
          <p:nvPr/>
        </p:nvSpPr>
        <p:spPr>
          <a:xfrm>
            <a:off x="1036599" y="319524"/>
            <a:ext cx="6197600" cy="369332"/>
          </a:xfrm>
          <a:prstGeom prst="rect">
            <a:avLst/>
          </a:prstGeom>
          <a:noFill/>
        </p:spPr>
        <p:txBody>
          <a:bodyPr wrap="square">
            <a:spAutoFit/>
          </a:bodyPr>
          <a:lstStyle/>
          <a:p>
            <a:r>
              <a:rPr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じょうほう　　　　　　　　　こう えん かい</a:t>
            </a:r>
            <a:endParaRPr lang="ja-JP" altLang="en-US" dirty="0"/>
          </a:p>
        </p:txBody>
      </p:sp>
      <p:sp>
        <p:nvSpPr>
          <p:cNvPr id="12" name="テキスト ボックス 11">
            <a:extLst>
              <a:ext uri="{FF2B5EF4-FFF2-40B4-BE49-F238E27FC236}">
                <a16:creationId xmlns:a16="http://schemas.microsoft.com/office/drawing/2014/main" id="{359CD74C-060E-48CC-B2AE-42C1781A55DE}"/>
              </a:ext>
            </a:extLst>
          </p:cNvPr>
          <p:cNvSpPr txBox="1"/>
          <p:nvPr/>
        </p:nvSpPr>
        <p:spPr>
          <a:xfrm>
            <a:off x="5035861" y="2548114"/>
            <a:ext cx="1336040" cy="369332"/>
          </a:xfrm>
          <a:prstGeom prst="rect">
            <a:avLst/>
          </a:prstGeom>
          <a:noFill/>
        </p:spPr>
        <p:txBody>
          <a:bodyPr wrap="square" rtlCol="0">
            <a:spAutoFit/>
          </a:bodyPr>
          <a:lstStyle/>
          <a:p>
            <a:r>
              <a:rPr kumimoji="1" lang="ja-JP" altLang="en-US"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rPr>
              <a:t>きけんせい</a:t>
            </a:r>
            <a:endParaRPr kumimoji="1" lang="ja-JP" altLang="en-US" dirty="0"/>
          </a:p>
        </p:txBody>
      </p:sp>
    </p:spTree>
    <p:extLst>
      <p:ext uri="{BB962C8B-B14F-4D97-AF65-F5344CB8AC3E}">
        <p14:creationId xmlns:p14="http://schemas.microsoft.com/office/powerpoint/2010/main" val="3512451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07602222-E33D-4862-9860-65269DF1980E}"/>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152400" y="1503123"/>
            <a:ext cx="12039600" cy="2717160"/>
          </a:xfrm>
        </p:spPr>
        <p:txBody>
          <a:bodyPr>
            <a:noAutofit/>
          </a:bodyPr>
          <a:lstStyle/>
          <a:p>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動 画 教 材</a:t>
            </a: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br>
              <a:rPr lang="en-US" altLang="ja-JP"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en-US" altLang="ja-JP" sz="6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r>
              <a:rPr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ネットの友達との付き合い方</a:t>
            </a:r>
            <a:endPar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20</a:t>
            </a:fld>
            <a:endParaRPr kumimoji="1" lang="ja-JP" altLang="en-US"/>
          </a:p>
        </p:txBody>
      </p:sp>
      <p:sp>
        <p:nvSpPr>
          <p:cNvPr id="6" name="テキスト ボックス 5">
            <a:hlinkClick r:id="rId5"/>
            <a:extLst>
              <a:ext uri="{FF2B5EF4-FFF2-40B4-BE49-F238E27FC236}">
                <a16:creationId xmlns:a16="http://schemas.microsoft.com/office/drawing/2014/main" id="{99246499-4FAE-4277-AE0B-77E72F5969E3}"/>
              </a:ext>
            </a:extLst>
          </p:cNvPr>
          <p:cNvSpPr txBox="1"/>
          <p:nvPr/>
        </p:nvSpPr>
        <p:spPr>
          <a:xfrm>
            <a:off x="927848" y="5121945"/>
            <a:ext cx="10596281" cy="646331"/>
          </a:xfrm>
          <a:prstGeom prst="rect">
            <a:avLst/>
          </a:prstGeom>
          <a:noFill/>
        </p:spPr>
        <p:txBody>
          <a:bodyPr wrap="square" rtlCol="0">
            <a:spAutoFit/>
          </a:bodyPr>
          <a:lstStyle/>
          <a:p>
            <a:pPr algn="ctr"/>
            <a:r>
              <a:rPr kumimoji="1" lang="en-US" altLang="ja-JP" sz="3600" dirty="0">
                <a:hlinkClick r:id="rId6"/>
              </a:rPr>
              <a:t>https://youtu.be/PQy7bIWLodg</a:t>
            </a:r>
            <a:endParaRPr kumimoji="1" lang="ja-JP" altLang="en-US" sz="3600" dirty="0"/>
          </a:p>
        </p:txBody>
      </p:sp>
    </p:spTree>
    <p:extLst>
      <p:ext uri="{BB962C8B-B14F-4D97-AF65-F5344CB8AC3E}">
        <p14:creationId xmlns:p14="http://schemas.microsoft.com/office/powerpoint/2010/main" val="3053697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ECE5744A-938D-4816-8649-803ADB93576D}"/>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685800" y="1335237"/>
            <a:ext cx="11182350" cy="3184585"/>
          </a:xfrm>
        </p:spPr>
        <p:txBody>
          <a:bodyPr>
            <a:noAutofit/>
          </a:bodyPr>
          <a:lstStyle/>
          <a:p>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妹がネットの友達と仲が悪くなった理由を考えてみましょう。</a:t>
            </a: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個人とグループで考えてみましょう！</a:t>
            </a: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21</a:t>
            </a:fld>
            <a:endParaRPr kumimoji="1" lang="ja-JP" altLang="en-US"/>
          </a:p>
        </p:txBody>
      </p:sp>
      <p:sp>
        <p:nvSpPr>
          <p:cNvPr id="5" name="タイトル 3">
            <a:extLst>
              <a:ext uri="{FF2B5EF4-FFF2-40B4-BE49-F238E27FC236}">
                <a16:creationId xmlns:a16="http://schemas.microsoft.com/office/drawing/2014/main" id="{8DAAF189-0B0B-4DD6-805A-9F2A23947EFD}"/>
              </a:ext>
            </a:extLst>
          </p:cNvPr>
          <p:cNvSpPr txBox="1">
            <a:spLocks/>
          </p:cNvSpPr>
          <p:nvPr/>
        </p:nvSpPr>
        <p:spPr>
          <a:xfrm>
            <a:off x="1429511" y="4947888"/>
            <a:ext cx="9694928" cy="919991"/>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（何人かに発表してもらいます）</a:t>
            </a:r>
          </a:p>
        </p:txBody>
      </p:sp>
    </p:spTree>
    <p:extLst>
      <p:ext uri="{BB962C8B-B14F-4D97-AF65-F5344CB8AC3E}">
        <p14:creationId xmlns:p14="http://schemas.microsoft.com/office/powerpoint/2010/main" val="2614503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28803D7E-C9B0-47D2-AF9B-1362D9EB7EB0}"/>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1068133" y="2929175"/>
            <a:ext cx="10817734" cy="2559163"/>
          </a:xfrm>
        </p:spPr>
        <p:txBody>
          <a:bodyPr>
            <a:noAutofit/>
          </a:bodyPr>
          <a:lstStyle/>
          <a:p>
            <a:r>
              <a:rPr lang="ja-JP" altLang="en-US" sz="4800" b="1" dirty="0">
                <a:ln>
                  <a:solidFill>
                    <a:schemeClr val="accent1"/>
                  </a:solidFill>
                </a:ln>
                <a:solidFill>
                  <a:srgbClr val="FFFF00"/>
                </a:solidFill>
                <a:effectLst>
                  <a:outerShdw blurRad="38100" dist="38100" dir="2700000" algn="tl">
                    <a:srgbClr val="000000">
                      <a:alpha val="43137"/>
                    </a:srgbClr>
                  </a:outerShdw>
                </a:effectLst>
                <a:highlight>
                  <a:srgbClr val="FF0000"/>
                </a:highlight>
                <a:latin typeface="Meiryo" charset="-128"/>
                <a:ea typeface="Meiryo" charset="-128"/>
                <a:cs typeface="Meiryo" charset="-128"/>
              </a:rPr>
              <a:t>事例に関する解説</a:t>
            </a: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br>
              <a:rPr lang="en-US" altLang="ja-JP" sz="4800"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①　自分の身体の写真を送らない</a:t>
            </a: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②　ネット上の相手について想像する</a:t>
            </a: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22</a:t>
            </a:fld>
            <a:endParaRPr kumimoji="1" lang="ja-JP" altLang="en-US"/>
          </a:p>
        </p:txBody>
      </p:sp>
      <p:sp>
        <p:nvSpPr>
          <p:cNvPr id="5" name="タイトル 3">
            <a:extLst>
              <a:ext uri="{FF2B5EF4-FFF2-40B4-BE49-F238E27FC236}">
                <a16:creationId xmlns:a16="http://schemas.microsoft.com/office/drawing/2014/main" id="{8DAAF189-0B0B-4DD6-805A-9F2A23947EFD}"/>
              </a:ext>
            </a:extLst>
          </p:cNvPr>
          <p:cNvSpPr txBox="1">
            <a:spLocks/>
          </p:cNvSpPr>
          <p:nvPr/>
        </p:nvSpPr>
        <p:spPr>
          <a:xfrm>
            <a:off x="2226816" y="4620327"/>
            <a:ext cx="8169152" cy="185116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a:r>
              <a:rPr lang="ja-JP" altLang="en-US"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p>
        </p:txBody>
      </p:sp>
      <p:sp>
        <p:nvSpPr>
          <p:cNvPr id="3" name="テキスト ボックス 2">
            <a:extLst>
              <a:ext uri="{FF2B5EF4-FFF2-40B4-BE49-F238E27FC236}">
                <a16:creationId xmlns:a16="http://schemas.microsoft.com/office/drawing/2014/main" id="{8D77F717-586D-4D3E-B947-D7B9025AF718}"/>
              </a:ext>
            </a:extLst>
          </p:cNvPr>
          <p:cNvSpPr txBox="1"/>
          <p:nvPr/>
        </p:nvSpPr>
        <p:spPr>
          <a:xfrm>
            <a:off x="4898281" y="1133356"/>
            <a:ext cx="1292969" cy="369332"/>
          </a:xfrm>
          <a:prstGeom prst="rect">
            <a:avLst/>
          </a:prstGeom>
          <a:noFill/>
        </p:spPr>
        <p:txBody>
          <a:bodyPr wrap="square" rtlCol="0">
            <a:spAutoFit/>
          </a:bodyPr>
          <a:lstStyle/>
          <a:p>
            <a:r>
              <a:rPr kumimoji="1"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かいせつ</a:t>
            </a:r>
            <a:endParaRPr kumimoji="1" lang="en-US" altLang="ja-JP"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endParaRPr>
          </a:p>
        </p:txBody>
      </p:sp>
    </p:spTree>
    <p:extLst>
      <p:ext uri="{BB962C8B-B14F-4D97-AF65-F5344CB8AC3E}">
        <p14:creationId xmlns:p14="http://schemas.microsoft.com/office/powerpoint/2010/main" val="32305367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14D251F7-742C-400F-88B9-BFCB04D27B7A}"/>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1814852" y="803073"/>
            <a:ext cx="8993080" cy="2559163"/>
          </a:xfrm>
        </p:spPr>
        <p:txBody>
          <a:bodyPr>
            <a:normAutofit/>
          </a:bodyPr>
          <a:lstStyle/>
          <a:p>
            <a:r>
              <a:rPr lang="ja-JP" altLang="en-US" sz="4400" b="1" dirty="0">
                <a:ln>
                  <a:solidFill>
                    <a:schemeClr val="accent1"/>
                  </a:solidFill>
                </a:ln>
                <a:solidFill>
                  <a:srgbClr val="FFFF00"/>
                </a:solidFill>
                <a:effectLst>
                  <a:outerShdw blurRad="38100" dist="38100" dir="2700000" algn="tl">
                    <a:srgbClr val="000000">
                      <a:alpha val="43137"/>
                    </a:srgbClr>
                  </a:outerShdw>
                </a:effectLst>
                <a:highlight>
                  <a:srgbClr val="FF0000"/>
                </a:highlight>
                <a:latin typeface="Meiryo" charset="-128"/>
                <a:ea typeface="Meiryo" charset="-128"/>
                <a:cs typeface="Meiryo" charset="-128"/>
              </a:rPr>
              <a:t>事例に関する解説</a:t>
            </a:r>
            <a:b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b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①自分の身体の写真を送らない</a:t>
            </a:r>
            <a:b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endParaRPr lang="ja-JP" altLang="en-US"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23</a:t>
            </a:fld>
            <a:endParaRPr kumimoji="1" lang="ja-JP" altLang="en-US"/>
          </a:p>
        </p:txBody>
      </p:sp>
      <p:sp>
        <p:nvSpPr>
          <p:cNvPr id="5" name="タイトル 3">
            <a:extLst>
              <a:ext uri="{FF2B5EF4-FFF2-40B4-BE49-F238E27FC236}">
                <a16:creationId xmlns:a16="http://schemas.microsoft.com/office/drawing/2014/main" id="{8DAAF189-0B0B-4DD6-805A-9F2A23947EFD}"/>
              </a:ext>
            </a:extLst>
          </p:cNvPr>
          <p:cNvSpPr txBox="1">
            <a:spLocks/>
          </p:cNvSpPr>
          <p:nvPr/>
        </p:nvSpPr>
        <p:spPr>
          <a:xfrm>
            <a:off x="2226816" y="4620327"/>
            <a:ext cx="8169152" cy="185116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a:r>
              <a:rPr lang="ja-JP" altLang="en-US" sz="3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p>
        </p:txBody>
      </p:sp>
      <p:sp>
        <p:nvSpPr>
          <p:cNvPr id="7" name="タイトル 1">
            <a:extLst>
              <a:ext uri="{FF2B5EF4-FFF2-40B4-BE49-F238E27FC236}">
                <a16:creationId xmlns:a16="http://schemas.microsoft.com/office/drawing/2014/main" id="{45489022-07C5-47B1-8D2E-3B4DB1C334E4}"/>
              </a:ext>
            </a:extLst>
          </p:cNvPr>
          <p:cNvSpPr txBox="1">
            <a:spLocks/>
          </p:cNvSpPr>
          <p:nvPr/>
        </p:nvSpPr>
        <p:spPr>
          <a:xfrm>
            <a:off x="1249934" y="4781536"/>
            <a:ext cx="10465816" cy="764375"/>
          </a:xfrm>
          <a:prstGeom prst="rect">
            <a:avLst/>
          </a:prstGeom>
          <a:solidFill>
            <a:srgbClr val="FFFF00"/>
          </a:solidFill>
        </p:spPr>
        <p:txBody>
          <a:bodyPr vert="horz" lIns="84407" tIns="42203" rIns="84407"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●ネットに載せるとデジタルタトゥーとして残る</a:t>
            </a:r>
            <a:endParaRPr lang="en-US" altLang="ja-JP"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9" name="タイトル 1">
            <a:extLst>
              <a:ext uri="{FF2B5EF4-FFF2-40B4-BE49-F238E27FC236}">
                <a16:creationId xmlns:a16="http://schemas.microsoft.com/office/drawing/2014/main" id="{F1DB97D9-AF54-45BF-95EE-937DF01D9DD7}"/>
              </a:ext>
            </a:extLst>
          </p:cNvPr>
          <p:cNvSpPr txBox="1">
            <a:spLocks/>
          </p:cNvSpPr>
          <p:nvPr/>
        </p:nvSpPr>
        <p:spPr>
          <a:xfrm>
            <a:off x="1249934" y="3360215"/>
            <a:ext cx="10446765" cy="764375"/>
          </a:xfrm>
          <a:prstGeom prst="rect">
            <a:avLst/>
          </a:prstGeom>
          <a:solidFill>
            <a:srgbClr val="FFFF00"/>
          </a:solidFill>
        </p:spPr>
        <p:txBody>
          <a:bodyPr vert="horz" lIns="84407" tIns="42203" rIns="84407"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●自分の身体の写真が売られるおそれがある</a:t>
            </a:r>
            <a:endParaRPr lang="en-US" altLang="ja-JP"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1" name="テキスト ボックス 10">
            <a:extLst>
              <a:ext uri="{FF2B5EF4-FFF2-40B4-BE49-F238E27FC236}">
                <a16:creationId xmlns:a16="http://schemas.microsoft.com/office/drawing/2014/main" id="{91EC4019-5BD6-4901-AD34-D3B91902F725}"/>
              </a:ext>
            </a:extLst>
          </p:cNvPr>
          <p:cNvSpPr txBox="1"/>
          <p:nvPr/>
        </p:nvSpPr>
        <p:spPr>
          <a:xfrm>
            <a:off x="5268303" y="553094"/>
            <a:ext cx="1300262" cy="369332"/>
          </a:xfrm>
          <a:prstGeom prst="rect">
            <a:avLst/>
          </a:prstGeom>
          <a:noFill/>
        </p:spPr>
        <p:txBody>
          <a:bodyPr wrap="square" rtlCol="0">
            <a:spAutoFit/>
          </a:bodyPr>
          <a:lstStyle/>
          <a:p>
            <a:r>
              <a:rPr kumimoji="1"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かいせつ</a:t>
            </a:r>
            <a:endParaRPr kumimoji="1" lang="ja-JP" altLang="en-US" dirty="0"/>
          </a:p>
        </p:txBody>
      </p:sp>
      <p:sp>
        <p:nvSpPr>
          <p:cNvPr id="3" name="テキスト ボックス 2">
            <a:extLst>
              <a:ext uri="{FF2B5EF4-FFF2-40B4-BE49-F238E27FC236}">
                <a16:creationId xmlns:a16="http://schemas.microsoft.com/office/drawing/2014/main" id="{0FF62AD5-18C1-4A0A-AEC0-252A8F3EAB88}"/>
              </a:ext>
            </a:extLst>
          </p:cNvPr>
          <p:cNvSpPr txBox="1"/>
          <p:nvPr/>
        </p:nvSpPr>
        <p:spPr>
          <a:xfrm>
            <a:off x="3640981" y="4498632"/>
            <a:ext cx="330741" cy="369332"/>
          </a:xfrm>
          <a:prstGeom prst="rect">
            <a:avLst/>
          </a:prstGeom>
          <a:noFill/>
        </p:spPr>
        <p:txBody>
          <a:bodyPr wrap="square" rtlCol="0">
            <a:spAutoFit/>
          </a:bodyPr>
          <a:lstStyle/>
          <a:p>
            <a:r>
              <a:rPr kumimoji="1" lang="ja-JP" altLang="en-US" b="1" dirty="0">
                <a:solidFill>
                  <a:srgbClr val="FF0000"/>
                </a:solidFill>
                <a:effectLst>
                  <a:outerShdw blurRad="38100" dist="38100" dir="2700000" algn="tl">
                    <a:srgbClr val="000000">
                      <a:alpha val="43137"/>
                    </a:srgbClr>
                  </a:outerShdw>
                </a:effectLst>
                <a:latin typeface="Meiryo" charset="-128"/>
                <a:ea typeface="Meiryo" charset="-128"/>
              </a:rPr>
              <a:t>の</a:t>
            </a:r>
            <a:endParaRPr kumimoji="1" lang="ja-JP" altLang="en-US" dirty="0"/>
          </a:p>
        </p:txBody>
      </p:sp>
    </p:spTree>
    <p:extLst>
      <p:ext uri="{BB962C8B-B14F-4D97-AF65-F5344CB8AC3E}">
        <p14:creationId xmlns:p14="http://schemas.microsoft.com/office/powerpoint/2010/main" val="37251507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94448D94-EDF7-44A3-8591-A192C93CB6C6}"/>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104775" y="2112196"/>
            <a:ext cx="11982450" cy="1426625"/>
          </a:xfrm>
        </p:spPr>
        <p:txBody>
          <a:bodyPr>
            <a:normAutofit/>
          </a:bodyPr>
          <a:lstStyle/>
          <a:p>
            <a:pPr algn="ctr"/>
            <a:r>
              <a:rPr lang="en-US" altLang="ja-JP" sz="6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6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の危険性</a:t>
            </a:r>
            <a:endPar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24</a:t>
            </a:fld>
            <a:endParaRPr kumimoji="1" lang="ja-JP" altLang="en-US"/>
          </a:p>
        </p:txBody>
      </p:sp>
      <p:sp>
        <p:nvSpPr>
          <p:cNvPr id="3" name="テキスト ボックス 2">
            <a:extLst>
              <a:ext uri="{FF2B5EF4-FFF2-40B4-BE49-F238E27FC236}">
                <a16:creationId xmlns:a16="http://schemas.microsoft.com/office/drawing/2014/main" id="{C2337BF4-21DE-4B13-B5F6-211F807EC4B4}"/>
              </a:ext>
            </a:extLst>
          </p:cNvPr>
          <p:cNvSpPr txBox="1"/>
          <p:nvPr/>
        </p:nvSpPr>
        <p:spPr>
          <a:xfrm>
            <a:off x="990600" y="4495884"/>
            <a:ext cx="10782300" cy="523220"/>
          </a:xfrm>
          <a:prstGeom prst="rect">
            <a:avLst/>
          </a:prstGeom>
          <a:noFill/>
        </p:spPr>
        <p:txBody>
          <a:bodyPr wrap="square" rtlCol="0">
            <a:spAutoFit/>
          </a:bodyPr>
          <a:lstStyle/>
          <a:p>
            <a:r>
              <a:rPr kumimoji="1" lang="en-US" altLang="ja-JP" sz="2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a:t>
            </a:r>
            <a:r>
              <a:rPr kumimoji="1" lang="ja-JP" altLang="en-US" sz="2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自分だけの大切なところとは水着でかくれているところです。</a:t>
            </a:r>
            <a:endParaRPr kumimoji="1" lang="ja-JP" altLang="en-US" sz="2800" dirty="0"/>
          </a:p>
        </p:txBody>
      </p:sp>
      <p:sp>
        <p:nvSpPr>
          <p:cNvPr id="6" name="テキスト ボックス 5">
            <a:extLst>
              <a:ext uri="{FF2B5EF4-FFF2-40B4-BE49-F238E27FC236}">
                <a16:creationId xmlns:a16="http://schemas.microsoft.com/office/drawing/2014/main" id="{983B43B8-0821-4B65-B72E-F89023889598}"/>
              </a:ext>
            </a:extLst>
          </p:cNvPr>
          <p:cNvSpPr txBox="1"/>
          <p:nvPr/>
        </p:nvSpPr>
        <p:spPr>
          <a:xfrm>
            <a:off x="6381750" y="2112197"/>
            <a:ext cx="2381249" cy="461665"/>
          </a:xfrm>
          <a:prstGeom prst="rect">
            <a:avLst/>
          </a:prstGeom>
          <a:noFill/>
        </p:spPr>
        <p:txBody>
          <a:bodyPr wrap="square" rtlCol="0">
            <a:spAutoFit/>
          </a:bodyPr>
          <a:lstStyle/>
          <a:p>
            <a:r>
              <a:rPr kumimoji="1" lang="ja-JP" altLang="en-US" sz="2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き   けん   せい</a:t>
            </a:r>
            <a:endParaRPr kumimoji="1" lang="ja-JP" altLang="en-US" sz="2400" dirty="0"/>
          </a:p>
        </p:txBody>
      </p:sp>
      <p:sp>
        <p:nvSpPr>
          <p:cNvPr id="7" name="タイトル 3"/>
          <p:cNvSpPr txBox="1">
            <a:spLocks/>
          </p:cNvSpPr>
          <p:nvPr/>
        </p:nvSpPr>
        <p:spPr>
          <a:xfrm>
            <a:off x="209550" y="3675138"/>
            <a:ext cx="11982450" cy="644890"/>
          </a:xfrm>
          <a:prstGeom prst="rect">
            <a:avLst/>
          </a:prstGeom>
        </p:spPr>
        <p:txBody>
          <a:bodyPr vert="horz" lIns="91440" tIns="45720" rIns="91440" bIns="45720" rtlCol="0" anchor="b">
            <a:normAutofit lnSpcReduction="10000"/>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自分だけの大切なところを他の人に見せない</a:t>
            </a:r>
          </a:p>
        </p:txBody>
      </p:sp>
    </p:spTree>
    <p:extLst>
      <p:ext uri="{BB962C8B-B14F-4D97-AF65-F5344CB8AC3E}">
        <p14:creationId xmlns:p14="http://schemas.microsoft.com/office/powerpoint/2010/main" val="2059151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図 32">
            <a:extLst>
              <a:ext uri="{FF2B5EF4-FFF2-40B4-BE49-F238E27FC236}">
                <a16:creationId xmlns:a16="http://schemas.microsoft.com/office/drawing/2014/main" id="{17EA5776-E893-4B71-8BF9-E8FA22AF153B}"/>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テキスト ボックス 3"/>
          <p:cNvSpPr txBox="1"/>
          <p:nvPr/>
        </p:nvSpPr>
        <p:spPr>
          <a:xfrm>
            <a:off x="1991737" y="3037396"/>
            <a:ext cx="8773899" cy="547073"/>
          </a:xfrm>
          <a:prstGeom prst="rect">
            <a:avLst/>
          </a:prstGeom>
          <a:noFill/>
        </p:spPr>
        <p:txBody>
          <a:bodyPr wrap="square" rtlCol="0">
            <a:spAutoFit/>
          </a:bodyPr>
          <a:lstStyle/>
          <a:p>
            <a:r>
              <a:rPr lang="ja-JP" altLang="en-US" sz="2955" b="1" kern="100">
                <a:effectLst>
                  <a:outerShdw blurRad="38100" dist="38100" dir="2700000" algn="tl">
                    <a:srgbClr val="000000">
                      <a:alpha val="43137"/>
                    </a:srgbClr>
                  </a:outerShdw>
                </a:effectLst>
                <a:latin typeface="+mj-ea"/>
                <a:ea typeface="+mj-ea"/>
                <a:cs typeface="Times New Roman"/>
              </a:rPr>
              <a:t>　</a:t>
            </a:r>
            <a:r>
              <a:rPr lang="ja-JP" altLang="en-US" sz="1663" b="1">
                <a:effectLst>
                  <a:outerShdw blurRad="38100" dist="38100" dir="2700000" algn="tl">
                    <a:srgbClr val="000000">
                      <a:alpha val="43137"/>
                    </a:srgbClr>
                  </a:outerShdw>
                </a:effectLst>
                <a:latin typeface="+mj-ea"/>
                <a:ea typeface="+mj-ea"/>
              </a:rPr>
              <a:t>　</a:t>
            </a:r>
            <a:endParaRPr kumimoji="1" lang="ja-JP" altLang="en-US" sz="1663" b="1">
              <a:effectLst>
                <a:outerShdw blurRad="38100" dist="38100" dir="2700000" algn="tl">
                  <a:srgbClr val="000000">
                    <a:alpha val="43137"/>
                  </a:srgbClr>
                </a:outerShdw>
              </a:effectLst>
              <a:latin typeface="+mj-ea"/>
              <a:ea typeface="+mj-ea"/>
            </a:endParaRPr>
          </a:p>
        </p:txBody>
      </p:sp>
      <p:sp>
        <p:nvSpPr>
          <p:cNvPr id="6" name="テキスト ボックス 5"/>
          <p:cNvSpPr txBox="1"/>
          <p:nvPr/>
        </p:nvSpPr>
        <p:spPr>
          <a:xfrm>
            <a:off x="1894103" y="3084883"/>
            <a:ext cx="8773899" cy="547073"/>
          </a:xfrm>
          <a:prstGeom prst="rect">
            <a:avLst/>
          </a:prstGeom>
          <a:noFill/>
        </p:spPr>
        <p:txBody>
          <a:bodyPr wrap="square" rtlCol="0">
            <a:spAutoFit/>
          </a:bodyPr>
          <a:lstStyle/>
          <a:p>
            <a:r>
              <a:rPr lang="ja-JP" altLang="en-US" sz="2955" b="1" kern="100" dirty="0">
                <a:effectLst>
                  <a:outerShdw blurRad="38100" dist="38100" dir="2700000" algn="tl">
                    <a:srgbClr val="000000">
                      <a:alpha val="43137"/>
                    </a:srgbClr>
                  </a:outerShdw>
                </a:effectLst>
                <a:latin typeface="+mj-ea"/>
                <a:ea typeface="+mj-ea"/>
                <a:cs typeface="Times New Roman"/>
              </a:rPr>
              <a:t>　</a:t>
            </a:r>
            <a:r>
              <a:rPr lang="ja-JP" altLang="en-US" sz="1663" b="1" dirty="0">
                <a:effectLst>
                  <a:outerShdw blurRad="38100" dist="38100" dir="2700000" algn="tl">
                    <a:srgbClr val="000000">
                      <a:alpha val="43137"/>
                    </a:srgbClr>
                  </a:outerShdw>
                </a:effectLst>
                <a:latin typeface="+mj-ea"/>
                <a:ea typeface="+mj-ea"/>
              </a:rPr>
              <a:t>　</a:t>
            </a:r>
            <a:endParaRPr kumimoji="1" lang="ja-JP" altLang="en-US" sz="1663" b="1" dirty="0">
              <a:effectLst>
                <a:outerShdw blurRad="38100" dist="38100" dir="2700000" algn="tl">
                  <a:srgbClr val="000000">
                    <a:alpha val="43137"/>
                  </a:srgbClr>
                </a:outerShdw>
              </a:effectLst>
              <a:latin typeface="+mj-ea"/>
              <a:ea typeface="+mj-ea"/>
            </a:endParaRPr>
          </a:p>
        </p:txBody>
      </p:sp>
      <p:sp>
        <p:nvSpPr>
          <p:cNvPr id="16" name="タイトル 1"/>
          <p:cNvSpPr txBox="1">
            <a:spLocks/>
          </p:cNvSpPr>
          <p:nvPr/>
        </p:nvSpPr>
        <p:spPr>
          <a:xfrm>
            <a:off x="1508775" y="2604050"/>
            <a:ext cx="6780703" cy="3104001"/>
          </a:xfrm>
          <a:prstGeom prst="rect">
            <a:avLst/>
          </a:prstGeom>
        </p:spPr>
        <p:txBody>
          <a:bodyPr vert="horz" lIns="84407" tIns="42203" rIns="84407" bIns="42203" rtlCol="0" anchor="ctr">
            <a:norm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endParaRPr lang="ja-JP" altLang="en-US" sz="4063" b="1" u="sng" dirty="0">
              <a:ln>
                <a:solidFill>
                  <a:schemeClr val="accent1"/>
                </a:solidFill>
              </a:ln>
              <a:effectLst>
                <a:outerShdw blurRad="38100" dist="38100" dir="2700000" algn="tl">
                  <a:srgbClr val="000000">
                    <a:alpha val="43137"/>
                  </a:srgbClr>
                </a:outerShdw>
              </a:effectLst>
              <a:latin typeface="Meiryo" charset="-128"/>
              <a:ea typeface="Meiryo" charset="-128"/>
              <a:cs typeface="Meiryo" charset="-128"/>
            </a:endParaRPr>
          </a:p>
        </p:txBody>
      </p:sp>
      <p:pic>
        <p:nvPicPr>
          <p:cNvPr id="8" name="図 7" descr="挿絵 が含まれている画像&#10;&#10;自動的に生成された説明">
            <a:extLst>
              <a:ext uri="{FF2B5EF4-FFF2-40B4-BE49-F238E27FC236}">
                <a16:creationId xmlns:a16="http://schemas.microsoft.com/office/drawing/2014/main" id="{698EC3A9-AFD6-F647-9A71-6740CAF0199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flipH="1">
            <a:off x="1049264" y="4085431"/>
            <a:ext cx="696199" cy="1910083"/>
          </a:xfrm>
          <a:prstGeom prst="rect">
            <a:avLst/>
          </a:prstGeom>
        </p:spPr>
      </p:pic>
      <p:pic>
        <p:nvPicPr>
          <p:cNvPr id="20" name="図 19" descr="アイコン&#10;&#10;自動的に生成された説明">
            <a:extLst>
              <a:ext uri="{FF2B5EF4-FFF2-40B4-BE49-F238E27FC236}">
                <a16:creationId xmlns:a16="http://schemas.microsoft.com/office/drawing/2014/main" id="{96CC8154-FDAF-D84C-B5C6-D4FBE5B18A6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64463" y="2038806"/>
            <a:ext cx="1813579" cy="1813579"/>
          </a:xfrm>
          <a:prstGeom prst="rect">
            <a:avLst/>
          </a:prstGeom>
        </p:spPr>
      </p:pic>
      <p:pic>
        <p:nvPicPr>
          <p:cNvPr id="22" name="図 21" descr="アイコン&#10;&#10;自動的に生成された説明">
            <a:extLst>
              <a:ext uri="{FF2B5EF4-FFF2-40B4-BE49-F238E27FC236}">
                <a16:creationId xmlns:a16="http://schemas.microsoft.com/office/drawing/2014/main" id="{02B74C91-5696-8542-A620-0E8A413E4C4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851803" y="4036792"/>
            <a:ext cx="1561963" cy="1561963"/>
          </a:xfrm>
          <a:prstGeom prst="rect">
            <a:avLst/>
          </a:prstGeom>
        </p:spPr>
      </p:pic>
      <p:sp>
        <p:nvSpPr>
          <p:cNvPr id="23" name="正方形/長方形 22">
            <a:extLst>
              <a:ext uri="{FF2B5EF4-FFF2-40B4-BE49-F238E27FC236}">
                <a16:creationId xmlns:a16="http://schemas.microsoft.com/office/drawing/2014/main" id="{92620A6F-5B02-8B4D-910E-354377AF99F2}"/>
              </a:ext>
            </a:extLst>
          </p:cNvPr>
          <p:cNvSpPr/>
          <p:nvPr/>
        </p:nvSpPr>
        <p:spPr>
          <a:xfrm>
            <a:off x="5083895" y="1553511"/>
            <a:ext cx="1829570" cy="483031"/>
          </a:xfrm>
          <a:prstGeom prst="rect">
            <a:avLst/>
          </a:prstGeom>
          <a:noFill/>
        </p:spPr>
        <p:txBody>
          <a:bodyPr wrap="none" lIns="84407" tIns="42203" rIns="84407" bIns="42203">
            <a:spAutoFit/>
          </a:bodyPr>
          <a:lstStyle/>
          <a:p>
            <a:pPr algn="ctr"/>
            <a:r>
              <a:rPr lang="ja-JP" altLang="en-US" sz="2585" b="1">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６２歳の男</a:t>
            </a:r>
          </a:p>
        </p:txBody>
      </p:sp>
      <p:sp>
        <p:nvSpPr>
          <p:cNvPr id="24" name="曲折矢印 23">
            <a:extLst>
              <a:ext uri="{FF2B5EF4-FFF2-40B4-BE49-F238E27FC236}">
                <a16:creationId xmlns:a16="http://schemas.microsoft.com/office/drawing/2014/main" id="{81AAA2B3-7762-C047-AF05-FC206B156DE3}"/>
              </a:ext>
            </a:extLst>
          </p:cNvPr>
          <p:cNvSpPr/>
          <p:nvPr/>
        </p:nvSpPr>
        <p:spPr>
          <a:xfrm rot="16200000" flipH="1">
            <a:off x="2727314" y="1519287"/>
            <a:ext cx="919042" cy="395526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3">
              <a:solidFill>
                <a:schemeClr val="tx1"/>
              </a:solidFill>
            </a:endParaRPr>
          </a:p>
        </p:txBody>
      </p:sp>
      <p:sp>
        <p:nvSpPr>
          <p:cNvPr id="25" name="曲折矢印 24">
            <a:extLst>
              <a:ext uri="{FF2B5EF4-FFF2-40B4-BE49-F238E27FC236}">
                <a16:creationId xmlns:a16="http://schemas.microsoft.com/office/drawing/2014/main" id="{01F7394E-E37B-AA43-890B-58E5F5749D92}"/>
              </a:ext>
            </a:extLst>
          </p:cNvPr>
          <p:cNvSpPr/>
          <p:nvPr/>
        </p:nvSpPr>
        <p:spPr>
          <a:xfrm rot="16200000" flipH="1" flipV="1">
            <a:off x="8549770" y="1740578"/>
            <a:ext cx="919045" cy="3512686"/>
          </a:xfrm>
          <a:prstGeom prst="bentArrow">
            <a:avLst>
              <a:gd name="adj1" fmla="val 25000"/>
              <a:gd name="adj2" fmla="val 25000"/>
              <a:gd name="adj3" fmla="val 25000"/>
              <a:gd name="adj4" fmla="val 571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3">
              <a:solidFill>
                <a:schemeClr val="tx1"/>
              </a:solidFill>
            </a:endParaRPr>
          </a:p>
        </p:txBody>
      </p:sp>
      <p:cxnSp>
        <p:nvCxnSpPr>
          <p:cNvPr id="27" name="直線矢印コネクタ 26">
            <a:extLst>
              <a:ext uri="{FF2B5EF4-FFF2-40B4-BE49-F238E27FC236}">
                <a16:creationId xmlns:a16="http://schemas.microsoft.com/office/drawing/2014/main" id="{89F1719A-33A7-E34D-9BC3-95C28D3FA266}"/>
              </a:ext>
            </a:extLst>
          </p:cNvPr>
          <p:cNvCxnSpPr>
            <a:cxnSpLocks/>
          </p:cNvCxnSpPr>
          <p:nvPr/>
        </p:nvCxnSpPr>
        <p:spPr>
          <a:xfrm flipV="1">
            <a:off x="2228425" y="3577186"/>
            <a:ext cx="2929277" cy="712460"/>
          </a:xfrm>
          <a:prstGeom prst="straightConnector1">
            <a:avLst/>
          </a:prstGeom>
          <a:ln w="69850">
            <a:solidFill>
              <a:srgbClr val="FF0000"/>
            </a:solidFill>
            <a:prstDash val="lgDash"/>
            <a:tailEnd type="triangle"/>
          </a:ln>
        </p:spPr>
        <p:style>
          <a:lnRef idx="1">
            <a:schemeClr val="accent1"/>
          </a:lnRef>
          <a:fillRef idx="0">
            <a:schemeClr val="accent1"/>
          </a:fillRef>
          <a:effectRef idx="0">
            <a:schemeClr val="accent1"/>
          </a:effectRef>
          <a:fontRef idx="minor">
            <a:schemeClr val="tx1"/>
          </a:fontRef>
        </p:style>
      </p:cxnSp>
      <p:pic>
        <p:nvPicPr>
          <p:cNvPr id="29" name="図 28" descr="アイコン&#10;&#10;自動的に生成された説明">
            <a:extLst>
              <a:ext uri="{FF2B5EF4-FFF2-40B4-BE49-F238E27FC236}">
                <a16:creationId xmlns:a16="http://schemas.microsoft.com/office/drawing/2014/main" id="{F391416C-909B-8641-B8E9-E704E7CE91E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20215828">
            <a:off x="5465659" y="2947540"/>
            <a:ext cx="1230793" cy="1001495"/>
          </a:xfrm>
          <a:prstGeom prst="rect">
            <a:avLst/>
          </a:prstGeom>
        </p:spPr>
      </p:pic>
      <p:sp>
        <p:nvSpPr>
          <p:cNvPr id="30" name="正方形/長方形 29">
            <a:extLst>
              <a:ext uri="{FF2B5EF4-FFF2-40B4-BE49-F238E27FC236}">
                <a16:creationId xmlns:a16="http://schemas.microsoft.com/office/drawing/2014/main" id="{8D553046-1FBE-1F49-AD58-F53485846C8E}"/>
              </a:ext>
            </a:extLst>
          </p:cNvPr>
          <p:cNvSpPr/>
          <p:nvPr/>
        </p:nvSpPr>
        <p:spPr>
          <a:xfrm>
            <a:off x="1113949" y="1335267"/>
            <a:ext cx="3938970" cy="1619112"/>
          </a:xfrm>
          <a:prstGeom prst="rect">
            <a:avLst/>
          </a:prstGeom>
          <a:solidFill>
            <a:schemeClr val="accent4">
              <a:lumMod val="20000"/>
              <a:lumOff val="80000"/>
            </a:schemeClr>
          </a:solidFill>
        </p:spPr>
        <p:txBody>
          <a:bodyPr wrap="square" lIns="84407" tIns="42203" rIns="84407" bIns="42203">
            <a:spAutoFit/>
          </a:bodyPr>
          <a:lstStyle/>
          <a:p>
            <a:pPr>
              <a:lnSpc>
                <a:spcPct val="150000"/>
              </a:lnSpc>
            </a:pPr>
            <a:r>
              <a:rPr lang="ja-JP" altLang="en-US"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若い男性や女子中学生に</a:t>
            </a:r>
            <a:br>
              <a:rPr lang="en-US" altLang="ja-JP"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br>
            <a:r>
              <a:rPr lang="ja-JP" altLang="en-US"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なりすまし、下着や裸などの</a:t>
            </a:r>
            <a:br>
              <a:rPr lang="en-US" altLang="ja-JP"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br>
            <a:r>
              <a:rPr lang="ja-JP" altLang="en-US"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画像が欲しいと依頼</a:t>
            </a:r>
            <a:endParaRPr lang="en-US" altLang="ja-JP"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endParaRPr>
          </a:p>
        </p:txBody>
      </p:sp>
      <p:sp>
        <p:nvSpPr>
          <p:cNvPr id="31" name="正方形/長方形 30">
            <a:extLst>
              <a:ext uri="{FF2B5EF4-FFF2-40B4-BE49-F238E27FC236}">
                <a16:creationId xmlns:a16="http://schemas.microsoft.com/office/drawing/2014/main" id="{D1B1F066-C07E-6B47-9777-4F00DA8B9DE2}"/>
              </a:ext>
            </a:extLst>
          </p:cNvPr>
          <p:cNvSpPr/>
          <p:nvPr/>
        </p:nvSpPr>
        <p:spPr>
          <a:xfrm>
            <a:off x="547857" y="6217327"/>
            <a:ext cx="1829570" cy="483031"/>
          </a:xfrm>
          <a:prstGeom prst="rect">
            <a:avLst/>
          </a:prstGeom>
          <a:noFill/>
        </p:spPr>
        <p:txBody>
          <a:bodyPr wrap="none" lIns="84407" tIns="42203" rIns="84407" bIns="42203">
            <a:spAutoFit/>
          </a:bodyPr>
          <a:lstStyle/>
          <a:p>
            <a:pPr algn="ctr"/>
            <a:r>
              <a:rPr lang="ja-JP" altLang="en-US" sz="2585" b="1" dirty="0">
                <a:ln w="0"/>
                <a:solidFill>
                  <a:srgbClr val="FF0000"/>
                </a:solidFill>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女子中学生</a:t>
            </a:r>
          </a:p>
        </p:txBody>
      </p:sp>
      <p:sp>
        <p:nvSpPr>
          <p:cNvPr id="32" name="正方形/長方形 31">
            <a:extLst>
              <a:ext uri="{FF2B5EF4-FFF2-40B4-BE49-F238E27FC236}">
                <a16:creationId xmlns:a16="http://schemas.microsoft.com/office/drawing/2014/main" id="{AFBAC9FE-9E3C-6049-A989-9EF836C35ABD}"/>
              </a:ext>
            </a:extLst>
          </p:cNvPr>
          <p:cNvSpPr/>
          <p:nvPr/>
        </p:nvSpPr>
        <p:spPr>
          <a:xfrm>
            <a:off x="9792341" y="5776910"/>
            <a:ext cx="1946590" cy="880833"/>
          </a:xfrm>
          <a:prstGeom prst="rect">
            <a:avLst/>
          </a:prstGeom>
          <a:noFill/>
        </p:spPr>
        <p:txBody>
          <a:bodyPr wrap="none" lIns="84407" tIns="42203" rIns="84407" bIns="42203">
            <a:spAutoFit/>
          </a:bodyPr>
          <a:lstStyle/>
          <a:p>
            <a:pPr algn="ctr"/>
            <a:r>
              <a:rPr lang="en-US" altLang="ja-JP" sz="2585" b="1"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50</a:t>
            </a:r>
            <a:r>
              <a:rPr lang="ja-JP" altLang="en-US" sz="2585" b="1"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代の男ら</a:t>
            </a:r>
            <a:endParaRPr lang="en-US" altLang="ja-JP" sz="2585" b="1"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endParaRPr>
          </a:p>
          <a:p>
            <a:pPr algn="ctr"/>
            <a:endParaRPr lang="ja-JP" altLang="en-US" sz="2585" b="1"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endParaRPr>
          </a:p>
        </p:txBody>
      </p:sp>
      <p:sp>
        <p:nvSpPr>
          <p:cNvPr id="37" name="正方形/長方形 36">
            <a:extLst>
              <a:ext uri="{FF2B5EF4-FFF2-40B4-BE49-F238E27FC236}">
                <a16:creationId xmlns:a16="http://schemas.microsoft.com/office/drawing/2014/main" id="{6B9D5DCA-0DB8-E541-865E-A5FEF0CBFA68}"/>
              </a:ext>
            </a:extLst>
          </p:cNvPr>
          <p:cNvSpPr/>
          <p:nvPr/>
        </p:nvSpPr>
        <p:spPr>
          <a:xfrm>
            <a:off x="2044255" y="4564699"/>
            <a:ext cx="3274400" cy="1107818"/>
          </a:xfrm>
          <a:prstGeom prst="rect">
            <a:avLst/>
          </a:prstGeom>
          <a:solidFill>
            <a:schemeClr val="accent2">
              <a:lumMod val="20000"/>
              <a:lumOff val="80000"/>
            </a:schemeClr>
          </a:solidFill>
        </p:spPr>
        <p:txBody>
          <a:bodyPr wrap="square" lIns="84407" tIns="42203" rIns="84407" bIns="42203">
            <a:spAutoFit/>
          </a:bodyPr>
          <a:lstStyle/>
          <a:p>
            <a:pPr>
              <a:lnSpc>
                <a:spcPct val="150000"/>
              </a:lnSpc>
            </a:pPr>
            <a:r>
              <a:rPr lang="ja-JP" altLang="en-US" sz="2215" dirty="0">
                <a:ln w="0"/>
                <a:solidFill>
                  <a:srgbClr val="FF0000"/>
                </a:solidFill>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下着や裸の自画取り画像を</a:t>
            </a:r>
            <a:r>
              <a:rPr lang="en-US" altLang="ja-JP" sz="2215" dirty="0">
                <a:ln w="0"/>
                <a:solidFill>
                  <a:srgbClr val="FF0000"/>
                </a:solidFill>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SNS</a:t>
            </a:r>
            <a:r>
              <a:rPr lang="ja-JP" altLang="en-US" sz="2215" dirty="0">
                <a:ln w="0"/>
                <a:solidFill>
                  <a:srgbClr val="FF0000"/>
                </a:solidFill>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で送信</a:t>
            </a:r>
            <a:endParaRPr lang="en-US" altLang="ja-JP" sz="2215" dirty="0">
              <a:ln w="0"/>
              <a:solidFill>
                <a:srgbClr val="FF0000"/>
              </a:solidFill>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endParaRPr>
          </a:p>
        </p:txBody>
      </p:sp>
      <p:sp>
        <p:nvSpPr>
          <p:cNvPr id="38" name="正方形/長方形 37">
            <a:extLst>
              <a:ext uri="{FF2B5EF4-FFF2-40B4-BE49-F238E27FC236}">
                <a16:creationId xmlns:a16="http://schemas.microsoft.com/office/drawing/2014/main" id="{EDE664FD-720A-3147-B94E-8041AC745D70}"/>
              </a:ext>
            </a:extLst>
          </p:cNvPr>
          <p:cNvSpPr/>
          <p:nvPr/>
        </p:nvSpPr>
        <p:spPr>
          <a:xfrm>
            <a:off x="7300912" y="1281156"/>
            <a:ext cx="4161292" cy="1619112"/>
          </a:xfrm>
          <a:prstGeom prst="rect">
            <a:avLst/>
          </a:prstGeom>
          <a:solidFill>
            <a:schemeClr val="accent6">
              <a:lumMod val="20000"/>
              <a:lumOff val="80000"/>
            </a:schemeClr>
          </a:solidFill>
        </p:spPr>
        <p:txBody>
          <a:bodyPr wrap="square" lIns="84407" tIns="42203" rIns="84407" bIns="42203">
            <a:spAutoFit/>
          </a:bodyPr>
          <a:lstStyle/>
          <a:p>
            <a:pPr>
              <a:lnSpc>
                <a:spcPct val="150000"/>
              </a:lnSpc>
            </a:pPr>
            <a:r>
              <a:rPr lang="ja-JP" altLang="en-US"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女子中学生になりすまし、</a:t>
            </a:r>
            <a:br>
              <a:rPr lang="en-US" altLang="ja-JP"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br>
            <a:r>
              <a:rPr lang="ja-JP" altLang="en-US"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プライベートゾーンの画像を</a:t>
            </a:r>
            <a:br>
              <a:rPr lang="en-US" altLang="ja-JP"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br>
            <a:r>
              <a:rPr lang="ja-JP" altLang="en-US"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男らに販売</a:t>
            </a:r>
            <a:endParaRPr lang="en-US" altLang="ja-JP"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endParaRPr>
          </a:p>
        </p:txBody>
      </p:sp>
      <p:sp>
        <p:nvSpPr>
          <p:cNvPr id="39" name="正方形/長方形 38">
            <a:extLst>
              <a:ext uri="{FF2B5EF4-FFF2-40B4-BE49-F238E27FC236}">
                <a16:creationId xmlns:a16="http://schemas.microsoft.com/office/drawing/2014/main" id="{50E1160C-5E81-1F49-9E48-0BAC9B5B4854}"/>
              </a:ext>
            </a:extLst>
          </p:cNvPr>
          <p:cNvSpPr/>
          <p:nvPr/>
        </p:nvSpPr>
        <p:spPr>
          <a:xfrm>
            <a:off x="3861487" y="6100178"/>
            <a:ext cx="4765495" cy="539970"/>
          </a:xfrm>
          <a:prstGeom prst="rect">
            <a:avLst/>
          </a:prstGeom>
          <a:noFill/>
        </p:spPr>
        <p:txBody>
          <a:bodyPr wrap="square" lIns="84407" tIns="42203" rIns="84407" bIns="42203">
            <a:spAutoFit/>
          </a:bodyPr>
          <a:lstStyle/>
          <a:p>
            <a:pPr algn="ctr"/>
            <a:r>
              <a:rPr lang="ja-JP" altLang="en-US" sz="2955" b="1" dirty="0">
                <a:ln w="0"/>
                <a:solidFill>
                  <a:schemeClr val="accent1"/>
                </a:solidFill>
                <a:effectLst>
                  <a:outerShdw blurRad="38100" dist="25400" dir="5400000" algn="ctr" rotWithShape="0">
                    <a:srgbClr val="6E747A">
                      <a:alpha val="43000"/>
                    </a:srgbClr>
                  </a:outerShdw>
                </a:effectLst>
                <a:latin typeface="Meiryo" panose="020B0604030504040204" pitchFamily="34" charset="-128"/>
                <a:ea typeface="Meiryo" panose="020B0604030504040204" pitchFamily="34" charset="-128"/>
              </a:rPr>
              <a:t>全ての犯行は</a:t>
            </a:r>
            <a:r>
              <a:rPr lang="en-US" altLang="ja-JP" sz="2955" b="1" dirty="0">
                <a:ln w="0"/>
                <a:solidFill>
                  <a:schemeClr val="accent1"/>
                </a:solidFill>
                <a:effectLst>
                  <a:outerShdw blurRad="38100" dist="25400" dir="5400000" algn="ctr" rotWithShape="0">
                    <a:srgbClr val="6E747A">
                      <a:alpha val="43000"/>
                    </a:srgbClr>
                  </a:outerShdw>
                </a:effectLst>
                <a:latin typeface="Meiryo" panose="020B0604030504040204" pitchFamily="34" charset="-128"/>
                <a:ea typeface="Meiryo" panose="020B0604030504040204" pitchFamily="34" charset="-128"/>
              </a:rPr>
              <a:t>SNS</a:t>
            </a:r>
            <a:r>
              <a:rPr lang="ja-JP" altLang="en-US" sz="2955" b="1" dirty="0">
                <a:ln w="0"/>
                <a:solidFill>
                  <a:schemeClr val="accent1"/>
                </a:solidFill>
                <a:effectLst>
                  <a:outerShdw blurRad="38100" dist="25400" dir="5400000" algn="ctr" rotWithShape="0">
                    <a:srgbClr val="6E747A">
                      <a:alpha val="43000"/>
                    </a:srgbClr>
                  </a:outerShdw>
                </a:effectLst>
                <a:latin typeface="Meiryo" panose="020B0604030504040204" pitchFamily="34" charset="-128"/>
                <a:ea typeface="Meiryo" panose="020B0604030504040204" pitchFamily="34" charset="-128"/>
              </a:rPr>
              <a:t>上</a:t>
            </a:r>
          </a:p>
        </p:txBody>
      </p:sp>
      <p:cxnSp>
        <p:nvCxnSpPr>
          <p:cNvPr id="40" name="直線矢印コネクタ 39">
            <a:extLst>
              <a:ext uri="{FF2B5EF4-FFF2-40B4-BE49-F238E27FC236}">
                <a16:creationId xmlns:a16="http://schemas.microsoft.com/office/drawing/2014/main" id="{88FDBB1B-ABA5-7D4D-80F7-18C86B3A9977}"/>
              </a:ext>
            </a:extLst>
          </p:cNvPr>
          <p:cNvCxnSpPr>
            <a:cxnSpLocks/>
          </p:cNvCxnSpPr>
          <p:nvPr/>
        </p:nvCxnSpPr>
        <p:spPr>
          <a:xfrm flipH="1" flipV="1">
            <a:off x="6978045" y="3614328"/>
            <a:ext cx="2873758" cy="675318"/>
          </a:xfrm>
          <a:prstGeom prst="straightConnector1">
            <a:avLst/>
          </a:prstGeom>
          <a:ln w="69850">
            <a:solidFill>
              <a:schemeClr val="tx1"/>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49" name="正方形/長方形 48">
            <a:extLst>
              <a:ext uri="{FF2B5EF4-FFF2-40B4-BE49-F238E27FC236}">
                <a16:creationId xmlns:a16="http://schemas.microsoft.com/office/drawing/2014/main" id="{DF1D2443-4DDE-4C4E-A32C-85EB021DA9EE}"/>
              </a:ext>
            </a:extLst>
          </p:cNvPr>
          <p:cNvSpPr/>
          <p:nvPr/>
        </p:nvSpPr>
        <p:spPr>
          <a:xfrm>
            <a:off x="6606278" y="4593885"/>
            <a:ext cx="3082445" cy="1065242"/>
          </a:xfrm>
          <a:prstGeom prst="rect">
            <a:avLst/>
          </a:prstGeom>
          <a:solidFill>
            <a:schemeClr val="bg2">
              <a:lumMod val="90000"/>
            </a:schemeClr>
          </a:solidFill>
        </p:spPr>
        <p:txBody>
          <a:bodyPr wrap="square" lIns="84407" tIns="42203" rIns="84407" bIns="42203">
            <a:spAutoFit/>
          </a:bodyPr>
          <a:lstStyle/>
          <a:p>
            <a:pPr>
              <a:lnSpc>
                <a:spcPct val="150000"/>
              </a:lnSpc>
            </a:pPr>
            <a:r>
              <a:rPr lang="ja-JP" altLang="en-US"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プライベートゾーンの画像が欲しいと依頼</a:t>
            </a:r>
            <a:endParaRPr lang="en-US" altLang="ja-JP" sz="2215"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endParaRPr>
          </a:p>
        </p:txBody>
      </p:sp>
      <p:sp>
        <p:nvSpPr>
          <p:cNvPr id="28" name="タイトル 1">
            <a:extLst>
              <a:ext uri="{FF2B5EF4-FFF2-40B4-BE49-F238E27FC236}">
                <a16:creationId xmlns:a16="http://schemas.microsoft.com/office/drawing/2014/main" id="{506471F4-9E76-1047-90D3-55DB19879460}"/>
              </a:ext>
            </a:extLst>
          </p:cNvPr>
          <p:cNvSpPr>
            <a:spLocks noGrp="1"/>
          </p:cNvSpPr>
          <p:nvPr>
            <p:ph type="title"/>
          </p:nvPr>
        </p:nvSpPr>
        <p:spPr>
          <a:xfrm>
            <a:off x="1660592" y="316289"/>
            <a:ext cx="8840367" cy="1156364"/>
          </a:xfrm>
        </p:spPr>
        <p:txBody>
          <a:bodyPr>
            <a:noAutofit/>
          </a:bodyPr>
          <a:lstStyle/>
          <a:p>
            <a:pPr algn="ctr"/>
            <a:r>
              <a:rPr kumimoji="1" lang="en-US" altLang="ja-JP" b="1" dirty="0">
                <a:ln>
                  <a:solidFill>
                    <a:schemeClr val="tx1"/>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SNS</a:t>
            </a:r>
            <a:r>
              <a:rPr kumimoji="1" lang="ja-JP" altLang="en-US" b="1" dirty="0">
                <a:ln>
                  <a:solidFill>
                    <a:schemeClr val="tx1"/>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による児童ポルノ事件簿</a:t>
            </a:r>
          </a:p>
        </p:txBody>
      </p:sp>
      <p:sp>
        <p:nvSpPr>
          <p:cNvPr id="26" name="テキスト ボックス 25">
            <a:extLst>
              <a:ext uri="{FF2B5EF4-FFF2-40B4-BE49-F238E27FC236}">
                <a16:creationId xmlns:a16="http://schemas.microsoft.com/office/drawing/2014/main" id="{274CA135-98C9-49B2-B859-8B85D929076C}"/>
              </a:ext>
            </a:extLst>
          </p:cNvPr>
          <p:cNvSpPr txBox="1"/>
          <p:nvPr/>
        </p:nvSpPr>
        <p:spPr>
          <a:xfrm>
            <a:off x="8244874" y="164599"/>
            <a:ext cx="1796679" cy="365760"/>
          </a:xfrm>
          <a:prstGeom prst="rect">
            <a:avLst/>
          </a:prstGeom>
          <a:noFill/>
        </p:spPr>
        <p:txBody>
          <a:bodyPr wrap="square" rtlCol="0">
            <a:spAutoFit/>
          </a:bodyPr>
          <a:lstStyle/>
          <a:p>
            <a:r>
              <a:rPr lang="ja-JP" altLang="en-US" sz="1800" b="1" dirty="0">
                <a:effectLst>
                  <a:outerShdw blurRad="38100" dist="38100" dir="2700000" algn="tl">
                    <a:srgbClr val="000000">
                      <a:alpha val="43137"/>
                    </a:srgbClr>
                  </a:outerShdw>
                </a:effectLst>
                <a:latin typeface="Meiryo" charset="-128"/>
                <a:ea typeface="Meiryo" charset="-128"/>
                <a:cs typeface="Meiryo" charset="-128"/>
              </a:rPr>
              <a:t>じ け ん ぼ</a:t>
            </a:r>
            <a:endParaRPr kumimoji="1" lang="ja-JP" altLang="en-US" dirty="0"/>
          </a:p>
        </p:txBody>
      </p:sp>
      <p:sp>
        <p:nvSpPr>
          <p:cNvPr id="3" name="テキスト ボックス 2">
            <a:extLst>
              <a:ext uri="{FF2B5EF4-FFF2-40B4-BE49-F238E27FC236}">
                <a16:creationId xmlns:a16="http://schemas.microsoft.com/office/drawing/2014/main" id="{9B00A8E1-6771-4FDB-B83C-FC2525A0DA6F}"/>
              </a:ext>
            </a:extLst>
          </p:cNvPr>
          <p:cNvSpPr txBox="1"/>
          <p:nvPr/>
        </p:nvSpPr>
        <p:spPr>
          <a:xfrm>
            <a:off x="5554745" y="5886986"/>
            <a:ext cx="922255" cy="307777"/>
          </a:xfrm>
          <a:prstGeom prst="rect">
            <a:avLst/>
          </a:prstGeom>
          <a:noFill/>
        </p:spPr>
        <p:txBody>
          <a:bodyPr wrap="square" rtlCol="0">
            <a:spAutoFit/>
          </a:bodyPr>
          <a:lstStyle/>
          <a:p>
            <a:r>
              <a:rPr kumimoji="1" lang="ja-JP" altLang="en-US" sz="1400" b="1" dirty="0">
                <a:ln w="0"/>
                <a:solidFill>
                  <a:schemeClr val="accent1"/>
                </a:solidFill>
                <a:effectLst>
                  <a:outerShdw blurRad="38100" dist="25400" dir="5400000" algn="ctr" rotWithShape="0">
                    <a:srgbClr val="6E747A">
                      <a:alpha val="43000"/>
                    </a:srgbClr>
                  </a:outerShdw>
                </a:effectLst>
                <a:latin typeface="Meiryo" panose="020B0604030504040204" pitchFamily="34" charset="-128"/>
                <a:ea typeface="Meiryo" panose="020B0604030504040204" pitchFamily="34" charset="-128"/>
              </a:rPr>
              <a:t>はんこう</a:t>
            </a:r>
            <a:endParaRPr kumimoji="1" lang="ja-JP" altLang="en-US" sz="1400" dirty="0"/>
          </a:p>
        </p:txBody>
      </p:sp>
      <p:sp>
        <p:nvSpPr>
          <p:cNvPr id="2" name="テキスト ボックス 1">
            <a:extLst>
              <a:ext uri="{FF2B5EF4-FFF2-40B4-BE49-F238E27FC236}">
                <a16:creationId xmlns:a16="http://schemas.microsoft.com/office/drawing/2014/main" id="{B1228790-34BE-4A1E-8F50-B3D0F2F3DD5A}"/>
              </a:ext>
            </a:extLst>
          </p:cNvPr>
          <p:cNvSpPr txBox="1"/>
          <p:nvPr/>
        </p:nvSpPr>
        <p:spPr>
          <a:xfrm>
            <a:off x="1136448" y="2293684"/>
            <a:ext cx="822989" cy="307777"/>
          </a:xfrm>
          <a:prstGeom prst="rect">
            <a:avLst/>
          </a:prstGeom>
          <a:noFill/>
        </p:spPr>
        <p:txBody>
          <a:bodyPr wrap="square" rtlCol="0">
            <a:spAutoFit/>
          </a:bodyPr>
          <a:lstStyle/>
          <a:p>
            <a:r>
              <a:rPr kumimoji="1" lang="ja-JP" altLang="en-US" sz="1400" b="1"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がぞう</a:t>
            </a:r>
            <a:endParaRPr kumimoji="1" lang="ja-JP" altLang="en-US" sz="1400" b="1" dirty="0"/>
          </a:p>
        </p:txBody>
      </p:sp>
      <p:sp>
        <p:nvSpPr>
          <p:cNvPr id="43" name="テキスト ボックス 42">
            <a:extLst>
              <a:ext uri="{FF2B5EF4-FFF2-40B4-BE49-F238E27FC236}">
                <a16:creationId xmlns:a16="http://schemas.microsoft.com/office/drawing/2014/main" id="{B1228790-34BE-4A1E-8F50-B3D0F2F3DD5A}"/>
              </a:ext>
            </a:extLst>
          </p:cNvPr>
          <p:cNvSpPr txBox="1"/>
          <p:nvPr/>
        </p:nvSpPr>
        <p:spPr>
          <a:xfrm>
            <a:off x="3083434" y="2282659"/>
            <a:ext cx="822989" cy="307777"/>
          </a:xfrm>
          <a:prstGeom prst="rect">
            <a:avLst/>
          </a:prstGeom>
          <a:noFill/>
        </p:spPr>
        <p:txBody>
          <a:bodyPr wrap="square" rtlCol="0">
            <a:spAutoFit/>
          </a:bodyPr>
          <a:lstStyle/>
          <a:p>
            <a:r>
              <a:rPr kumimoji="1" lang="ja-JP" altLang="en-US" sz="1400" b="1"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いらい</a:t>
            </a:r>
            <a:endParaRPr kumimoji="1" lang="ja-JP" altLang="en-US" sz="1400" b="1" dirty="0"/>
          </a:p>
        </p:txBody>
      </p:sp>
      <p:sp>
        <p:nvSpPr>
          <p:cNvPr id="35" name="テキスト ボックス 34">
            <a:extLst>
              <a:ext uri="{FF2B5EF4-FFF2-40B4-BE49-F238E27FC236}">
                <a16:creationId xmlns:a16="http://schemas.microsoft.com/office/drawing/2014/main" id="{B1228790-34BE-4A1E-8F50-B3D0F2F3DD5A}"/>
              </a:ext>
            </a:extLst>
          </p:cNvPr>
          <p:cNvSpPr txBox="1"/>
          <p:nvPr/>
        </p:nvSpPr>
        <p:spPr>
          <a:xfrm>
            <a:off x="3587732" y="1779721"/>
            <a:ext cx="822989" cy="276999"/>
          </a:xfrm>
          <a:prstGeom prst="rect">
            <a:avLst/>
          </a:prstGeom>
          <a:noFill/>
        </p:spPr>
        <p:txBody>
          <a:bodyPr wrap="square" rtlCol="0">
            <a:spAutoFit/>
          </a:bodyPr>
          <a:lstStyle/>
          <a:p>
            <a:r>
              <a:rPr kumimoji="1" lang="ja-JP" altLang="en-US" sz="1200" b="1" dirty="0">
                <a:ln w="0"/>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はだか</a:t>
            </a:r>
            <a:endParaRPr kumimoji="1" lang="ja-JP" altLang="en-US" sz="1200" b="1" dirty="0"/>
          </a:p>
        </p:txBody>
      </p:sp>
    </p:spTree>
    <p:extLst>
      <p:ext uri="{BB962C8B-B14F-4D97-AF65-F5344CB8AC3E}">
        <p14:creationId xmlns:p14="http://schemas.microsoft.com/office/powerpoint/2010/main" val="207695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ECFE4BE6-189F-4F4E-A56A-CF6D89933214}"/>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2" name="タイトル 1"/>
          <p:cNvSpPr>
            <a:spLocks noGrp="1"/>
          </p:cNvSpPr>
          <p:nvPr>
            <p:ph type="title"/>
          </p:nvPr>
        </p:nvSpPr>
        <p:spPr>
          <a:xfrm>
            <a:off x="1981200" y="434349"/>
            <a:ext cx="8229600" cy="1156364"/>
          </a:xfrm>
        </p:spPr>
        <p:txBody>
          <a:bodyPr>
            <a:normAutofit/>
          </a:bodyPr>
          <a:lstStyle/>
          <a:p>
            <a:pPr algn="ctr"/>
            <a:r>
              <a:rPr lang="ja-JP" altLang="en-US" b="1" u="sng" dirty="0">
                <a:solidFill>
                  <a:schemeClr val="tx1"/>
                </a:solidFill>
                <a:effectLst>
                  <a:outerShdw blurRad="38100" dist="38100" dir="2700000" algn="tl">
                    <a:srgbClr val="000000">
                      <a:alpha val="43137"/>
                    </a:srgbClr>
                  </a:outerShdw>
                </a:effectLst>
                <a:latin typeface="Meiryo" charset="-128"/>
                <a:ea typeface="Meiryo" charset="-128"/>
                <a:cs typeface="Meiryo" charset="-128"/>
              </a:rPr>
              <a:t>デジタルタトゥーって</a:t>
            </a:r>
            <a:r>
              <a:rPr lang="ja-JP" altLang="en-US" b="1" u="sng" dirty="0">
                <a:effectLst>
                  <a:outerShdw blurRad="38100" dist="38100" dir="2700000" algn="tl">
                    <a:srgbClr val="000000">
                      <a:alpha val="43137"/>
                    </a:srgbClr>
                  </a:outerShdw>
                </a:effectLst>
                <a:latin typeface="Meiryo" charset="-128"/>
                <a:ea typeface="Meiryo" charset="-128"/>
                <a:cs typeface="Meiryo" charset="-128"/>
              </a:rPr>
              <a:t>？？</a:t>
            </a:r>
            <a:endParaRPr kumimoji="1" lang="ja-JP" altLang="en-US" u="sng" dirty="0">
              <a:solidFill>
                <a:schemeClr val="tx1"/>
              </a:solidFill>
              <a:effectLst>
                <a:outerShdw blurRad="38100" dist="38100" dir="2700000" algn="tl">
                  <a:srgbClr val="000000">
                    <a:alpha val="43137"/>
                  </a:srgbClr>
                </a:outerShdw>
              </a:effectLst>
            </a:endParaRPr>
          </a:p>
        </p:txBody>
      </p:sp>
      <p:sp>
        <p:nvSpPr>
          <p:cNvPr id="3" name="縦書きテキスト プレースホルダー 2"/>
          <p:cNvSpPr>
            <a:spLocks noGrp="1"/>
          </p:cNvSpPr>
          <p:nvPr>
            <p:ph type="body" orient="vert" idx="1"/>
          </p:nvPr>
        </p:nvSpPr>
        <p:spPr>
          <a:xfrm>
            <a:off x="2004799" y="2025116"/>
            <a:ext cx="8390313" cy="2924633"/>
          </a:xfrm>
        </p:spPr>
        <p:txBody>
          <a:bodyPr/>
          <a:lstStyle/>
          <a:p>
            <a:pPr marL="0" indent="0" algn="r">
              <a:buNone/>
            </a:pPr>
            <a:r>
              <a:rPr kumimoji="1" lang="ja-JP" altLang="en-US"/>
              <a:t>　</a:t>
            </a:r>
          </a:p>
        </p:txBody>
      </p:sp>
      <p:sp>
        <p:nvSpPr>
          <p:cNvPr id="4" name="テキスト ボックス 3"/>
          <p:cNvSpPr txBox="1"/>
          <p:nvPr/>
        </p:nvSpPr>
        <p:spPr>
          <a:xfrm>
            <a:off x="1894103" y="2830784"/>
            <a:ext cx="8773899" cy="547073"/>
          </a:xfrm>
          <a:prstGeom prst="rect">
            <a:avLst/>
          </a:prstGeom>
          <a:noFill/>
        </p:spPr>
        <p:txBody>
          <a:bodyPr wrap="square" rtlCol="0">
            <a:spAutoFit/>
          </a:bodyPr>
          <a:lstStyle/>
          <a:p>
            <a:r>
              <a:rPr lang="ja-JP" altLang="en-US" sz="2955" b="1" kern="100">
                <a:effectLst>
                  <a:outerShdw blurRad="38100" dist="38100" dir="2700000" algn="tl">
                    <a:srgbClr val="000000">
                      <a:alpha val="43137"/>
                    </a:srgbClr>
                  </a:outerShdw>
                </a:effectLst>
                <a:latin typeface="+mj-ea"/>
                <a:ea typeface="+mj-ea"/>
                <a:cs typeface="Times New Roman"/>
              </a:rPr>
              <a:t>　</a:t>
            </a:r>
            <a:r>
              <a:rPr lang="ja-JP" altLang="en-US" sz="1663" b="1">
                <a:effectLst>
                  <a:outerShdw blurRad="38100" dist="38100" dir="2700000" algn="tl">
                    <a:srgbClr val="000000">
                      <a:alpha val="43137"/>
                    </a:srgbClr>
                  </a:outerShdw>
                </a:effectLst>
                <a:latin typeface="+mj-ea"/>
                <a:ea typeface="+mj-ea"/>
              </a:rPr>
              <a:t>　</a:t>
            </a:r>
            <a:endParaRPr kumimoji="1" lang="ja-JP" altLang="en-US" sz="1663" b="1">
              <a:effectLst>
                <a:outerShdw blurRad="38100" dist="38100" dir="2700000" algn="tl">
                  <a:srgbClr val="000000">
                    <a:alpha val="43137"/>
                  </a:srgbClr>
                </a:outerShdw>
              </a:effectLst>
              <a:latin typeface="+mj-ea"/>
              <a:ea typeface="+mj-ea"/>
            </a:endParaRPr>
          </a:p>
        </p:txBody>
      </p:sp>
      <p:sp>
        <p:nvSpPr>
          <p:cNvPr id="9" name="テキスト ボックス 8"/>
          <p:cNvSpPr txBox="1"/>
          <p:nvPr/>
        </p:nvSpPr>
        <p:spPr>
          <a:xfrm>
            <a:off x="38100" y="1414078"/>
            <a:ext cx="12192000" cy="523220"/>
          </a:xfrm>
          <a:prstGeom prst="rect">
            <a:avLst/>
          </a:prstGeom>
          <a:noFill/>
        </p:spPr>
        <p:txBody>
          <a:bodyPr wrap="square" rtlCol="0">
            <a:spAutoFit/>
          </a:bodyPr>
          <a:lstStyle/>
          <a:p>
            <a:pPr algn="ctr"/>
            <a:r>
              <a:rPr lang="en-US" altLang="ja-JP" sz="2800" b="1" dirty="0">
                <a:effectLst>
                  <a:outerShdw blurRad="38100" dist="38100" dir="2700000" algn="tl">
                    <a:srgbClr val="000000">
                      <a:alpha val="43137"/>
                    </a:srgbClr>
                  </a:outerShdw>
                </a:effectLst>
                <a:latin typeface="Meiryo" charset="-128"/>
                <a:ea typeface="Meiryo" charset="-128"/>
                <a:cs typeface="Meiryo" charset="-128"/>
              </a:rPr>
              <a:t>※</a:t>
            </a:r>
            <a:r>
              <a:rPr lang="ja-JP" altLang="en-US" sz="2800" b="1" dirty="0">
                <a:effectLst>
                  <a:outerShdw blurRad="38100" dist="38100" dir="2700000" algn="tl">
                    <a:srgbClr val="000000">
                      <a:alpha val="43137"/>
                    </a:srgbClr>
                  </a:outerShdw>
                </a:effectLst>
                <a:latin typeface="Meiryo" charset="-128"/>
                <a:ea typeface="Meiryo" charset="-128"/>
                <a:cs typeface="Meiryo" charset="-128"/>
              </a:rPr>
              <a:t>デジタルタトゥーとは発信された情報が広まって消えなくなることです。</a:t>
            </a:r>
            <a:endParaRPr lang="en-US" altLang="ja-JP" sz="2800" b="1" dirty="0">
              <a:effectLst>
                <a:outerShdw blurRad="38100" dist="38100" dir="2700000" algn="tl">
                  <a:srgbClr val="000000">
                    <a:alpha val="43137"/>
                  </a:srgbClr>
                </a:outerShdw>
              </a:effectLst>
              <a:latin typeface="Meiryo" charset="-128"/>
              <a:ea typeface="Meiryo" charset="-128"/>
              <a:cs typeface="Meiryo" charset="-128"/>
            </a:endParaRPr>
          </a:p>
        </p:txBody>
      </p:sp>
      <p:sp>
        <p:nvSpPr>
          <p:cNvPr id="8" name="正方形/長方形 7"/>
          <p:cNvSpPr/>
          <p:nvPr/>
        </p:nvSpPr>
        <p:spPr>
          <a:xfrm>
            <a:off x="1894103" y="2100000"/>
            <a:ext cx="8523251" cy="2862258"/>
          </a:xfrm>
          <a:prstGeom prst="rect">
            <a:avLst/>
          </a:prstGeom>
          <a:solidFill>
            <a:schemeClr val="bg1"/>
          </a:solidFill>
        </p:spPr>
        <p:txBody>
          <a:bodyPr wrap="square">
            <a:spAutoFit/>
          </a:bodyPr>
          <a:lstStyle/>
          <a:p>
            <a:r>
              <a:rPr lang="ja-JP" altLang="en-US" sz="3692"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例えば・・・</a:t>
            </a:r>
            <a:endParaRPr lang="en-US" altLang="ja-JP" sz="3692"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endParaRPr>
          </a:p>
          <a:p>
            <a:r>
              <a:rPr lang="ja-JP" altLang="en-US" sz="3692"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　　</a:t>
            </a:r>
            <a:r>
              <a:rPr lang="en-US" altLang="ja-JP" sz="3692"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LINE</a:t>
            </a:r>
            <a:r>
              <a:rPr lang="ja-JP" altLang="en-US" sz="3692"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で送ったメッセージ、写真　</a:t>
            </a:r>
            <a:endParaRPr lang="en-US" altLang="ja-JP" sz="3692"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endParaRPr>
          </a:p>
          <a:p>
            <a:pPr>
              <a:lnSpc>
                <a:spcPct val="150000"/>
              </a:lnSpc>
            </a:pPr>
            <a:r>
              <a:rPr lang="ja-JP" altLang="en-US" sz="3692"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　　</a:t>
            </a:r>
            <a:r>
              <a:rPr lang="en-US" altLang="ja-JP" sz="3692"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3692"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に投稿したコメント、写真</a:t>
            </a:r>
            <a:endParaRPr lang="en-US" altLang="ja-JP" sz="3692"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endParaRPr>
          </a:p>
          <a:p>
            <a:pPr>
              <a:lnSpc>
                <a:spcPct val="150000"/>
              </a:lnSpc>
            </a:pPr>
            <a:r>
              <a:rPr lang="ja-JP" altLang="en-US" sz="3692"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　　投稿した誹謗中傷コメント　　</a:t>
            </a:r>
            <a:r>
              <a:rPr lang="ja-JP" altLang="en-US" sz="3692"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　　　　　　　　　　</a:t>
            </a:r>
            <a:endParaRPr lang="ja-JP" altLang="en-US" sz="3692" dirty="0"/>
          </a:p>
        </p:txBody>
      </p:sp>
      <p:sp>
        <p:nvSpPr>
          <p:cNvPr id="10" name="テキスト ボックス 9">
            <a:extLst>
              <a:ext uri="{FF2B5EF4-FFF2-40B4-BE49-F238E27FC236}">
                <a16:creationId xmlns:a16="http://schemas.microsoft.com/office/drawing/2014/main" id="{1ED74269-FA53-D449-8DDE-A473058EC4AB}"/>
              </a:ext>
            </a:extLst>
          </p:cNvPr>
          <p:cNvSpPr txBox="1"/>
          <p:nvPr/>
        </p:nvSpPr>
        <p:spPr>
          <a:xfrm>
            <a:off x="495301" y="5247944"/>
            <a:ext cx="11179404" cy="646331"/>
          </a:xfrm>
          <a:prstGeom prst="rect">
            <a:avLst/>
          </a:prstGeom>
          <a:noFill/>
        </p:spPr>
        <p:txBody>
          <a:bodyPr wrap="square">
            <a:spAutoFit/>
          </a:bodyPr>
          <a:lstStyle/>
          <a:p>
            <a:pPr algn="ctr"/>
            <a:r>
              <a:rPr lang="ja-JP" altLang="en-US"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ネット上で送った写真は一生消すことができない</a:t>
            </a:r>
            <a:endParaRPr lang="en-US" altLang="ja-JP"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5" name="テキスト ボックス 4">
            <a:extLst>
              <a:ext uri="{FF2B5EF4-FFF2-40B4-BE49-F238E27FC236}">
                <a16:creationId xmlns:a16="http://schemas.microsoft.com/office/drawing/2014/main" id="{7A865FDA-4B2D-4249-BA24-13F31C3FEBB9}"/>
              </a:ext>
            </a:extLst>
          </p:cNvPr>
          <p:cNvSpPr txBox="1"/>
          <p:nvPr/>
        </p:nvSpPr>
        <p:spPr>
          <a:xfrm>
            <a:off x="4708634" y="4032984"/>
            <a:ext cx="2343807" cy="369332"/>
          </a:xfrm>
          <a:prstGeom prst="rect">
            <a:avLst/>
          </a:prstGeom>
          <a:noFill/>
        </p:spPr>
        <p:txBody>
          <a:bodyPr wrap="square" rtlCol="0">
            <a:spAutoFit/>
          </a:bodyPr>
          <a:lstStyle/>
          <a:p>
            <a:r>
              <a:rPr kumimoji="1" lang="ja-JP" altLang="en-US" b="1" dirty="0">
                <a:ln>
                  <a:solidFill>
                    <a:srgbClr val="FFFF00"/>
                  </a:solidFill>
                </a:ln>
                <a:solidFill>
                  <a:srgbClr val="FF0000"/>
                </a:solidFill>
                <a:latin typeface="Meiryo" charset="-128"/>
                <a:ea typeface="Meiryo" charset="-128"/>
              </a:rPr>
              <a:t>ひぼうちゅうしょう</a:t>
            </a:r>
            <a:endParaRPr kumimoji="1" lang="ja-JP" altLang="en-US" b="1" dirty="0">
              <a:solidFill>
                <a:srgbClr val="FF0000"/>
              </a:solidFill>
            </a:endParaRPr>
          </a:p>
        </p:txBody>
      </p:sp>
      <p:sp>
        <p:nvSpPr>
          <p:cNvPr id="13" name="テキスト ボックス 12">
            <a:extLst>
              <a:ext uri="{FF2B5EF4-FFF2-40B4-BE49-F238E27FC236}">
                <a16:creationId xmlns:a16="http://schemas.microsoft.com/office/drawing/2014/main" id="{ABD6D077-AD63-4663-B197-0D599ECFC192}"/>
              </a:ext>
            </a:extLst>
          </p:cNvPr>
          <p:cNvSpPr txBox="1"/>
          <p:nvPr/>
        </p:nvSpPr>
        <p:spPr>
          <a:xfrm>
            <a:off x="4343400" y="3189921"/>
            <a:ext cx="1367803" cy="369332"/>
          </a:xfrm>
          <a:prstGeom prst="rect">
            <a:avLst/>
          </a:prstGeom>
          <a:noFill/>
        </p:spPr>
        <p:txBody>
          <a:bodyPr wrap="square" rtlCol="0">
            <a:spAutoFit/>
          </a:bodyPr>
          <a:lstStyle/>
          <a:p>
            <a:r>
              <a:rPr kumimoji="1" lang="ja-JP" altLang="en-US"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rPr>
              <a:t>とうこう</a:t>
            </a:r>
            <a:endParaRPr kumimoji="1" lang="ja-JP" altLang="en-US" dirty="0"/>
          </a:p>
        </p:txBody>
      </p:sp>
      <p:sp>
        <p:nvSpPr>
          <p:cNvPr id="14" name="テキスト ボックス 13">
            <a:extLst>
              <a:ext uri="{FF2B5EF4-FFF2-40B4-BE49-F238E27FC236}">
                <a16:creationId xmlns:a16="http://schemas.microsoft.com/office/drawing/2014/main" id="{1ED74269-FA53-D449-8DDE-A473058EC4AB}"/>
              </a:ext>
            </a:extLst>
          </p:cNvPr>
          <p:cNvSpPr txBox="1"/>
          <p:nvPr/>
        </p:nvSpPr>
        <p:spPr>
          <a:xfrm>
            <a:off x="358010" y="6135405"/>
            <a:ext cx="11666480" cy="646331"/>
          </a:xfrm>
          <a:prstGeom prst="rect">
            <a:avLst/>
          </a:prstGeom>
          <a:noFill/>
        </p:spPr>
        <p:txBody>
          <a:bodyPr wrap="square">
            <a:spAutoFit/>
          </a:bodyPr>
          <a:lstStyle/>
          <a:p>
            <a:pPr algn="ctr"/>
            <a:r>
              <a:rPr lang="ja-JP" altLang="en-US"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下着姿や裸などの写真を撮ったり、送ったりしない！</a:t>
            </a:r>
            <a:endParaRPr lang="en-US" altLang="ja-JP" sz="3600"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7" name="テキスト ボックス 16">
            <a:extLst>
              <a:ext uri="{FF2B5EF4-FFF2-40B4-BE49-F238E27FC236}">
                <a16:creationId xmlns:a16="http://schemas.microsoft.com/office/drawing/2014/main" id="{6D0B66C9-8FFA-4F71-B7E9-E1ADCD1FF458}"/>
              </a:ext>
            </a:extLst>
          </p:cNvPr>
          <p:cNvSpPr txBox="1"/>
          <p:nvPr/>
        </p:nvSpPr>
        <p:spPr>
          <a:xfrm>
            <a:off x="5749303" y="5881335"/>
            <a:ext cx="614524" cy="369332"/>
          </a:xfrm>
          <a:prstGeom prst="rect">
            <a:avLst/>
          </a:prstGeom>
          <a:noFill/>
        </p:spPr>
        <p:txBody>
          <a:bodyPr wrap="square" rtlCol="0">
            <a:spAutoFit/>
          </a:bodyPr>
          <a:lstStyle/>
          <a:p>
            <a:r>
              <a:rPr kumimoji="1" lang="ja-JP" altLang="en-US" b="1" dirty="0">
                <a:solidFill>
                  <a:srgbClr val="FF0000"/>
                </a:solidFill>
                <a:effectLst>
                  <a:outerShdw blurRad="38100" dist="38100" dir="2700000" algn="tl">
                    <a:srgbClr val="000000">
                      <a:alpha val="43137"/>
                    </a:srgbClr>
                  </a:outerShdw>
                </a:effectLst>
                <a:latin typeface="Meiryo" charset="-128"/>
                <a:ea typeface="Meiryo" charset="-128"/>
              </a:rPr>
              <a:t>と</a:t>
            </a:r>
            <a:endParaRPr kumimoji="1" lang="ja-JP" altLang="en-US" dirty="0"/>
          </a:p>
        </p:txBody>
      </p:sp>
      <p:sp>
        <p:nvSpPr>
          <p:cNvPr id="15" name="テキスト ボックス 14">
            <a:extLst>
              <a:ext uri="{FF2B5EF4-FFF2-40B4-BE49-F238E27FC236}">
                <a16:creationId xmlns:a16="http://schemas.microsoft.com/office/drawing/2014/main" id="{B1228790-34BE-4A1E-8F50-B3D0F2F3DD5A}"/>
              </a:ext>
            </a:extLst>
          </p:cNvPr>
          <p:cNvSpPr txBox="1"/>
          <p:nvPr/>
        </p:nvSpPr>
        <p:spPr>
          <a:xfrm>
            <a:off x="2421378" y="5878341"/>
            <a:ext cx="822989" cy="338554"/>
          </a:xfrm>
          <a:prstGeom prst="rect">
            <a:avLst/>
          </a:prstGeom>
          <a:noFill/>
        </p:spPr>
        <p:txBody>
          <a:bodyPr wrap="square" rtlCol="0">
            <a:spAutoFit/>
          </a:bodyPr>
          <a:lstStyle/>
          <a:p>
            <a:r>
              <a:rPr kumimoji="1" lang="ja-JP" altLang="en-US" sz="1600" b="1" dirty="0">
                <a:ln w="0"/>
                <a:solidFill>
                  <a:srgbClr val="FF0000"/>
                </a:solidFill>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はだか</a:t>
            </a:r>
            <a:endParaRPr kumimoji="1" lang="ja-JP" altLang="en-US" sz="1600" b="1" dirty="0">
              <a:solidFill>
                <a:srgbClr val="FF0000"/>
              </a:solidFill>
            </a:endParaRPr>
          </a:p>
        </p:txBody>
      </p:sp>
      <p:sp>
        <p:nvSpPr>
          <p:cNvPr id="18" name="テキスト ボックス 17">
            <a:extLst>
              <a:ext uri="{FF2B5EF4-FFF2-40B4-BE49-F238E27FC236}">
                <a16:creationId xmlns:a16="http://schemas.microsoft.com/office/drawing/2014/main" id="{B1228790-34BE-4A1E-8F50-B3D0F2F3DD5A}"/>
              </a:ext>
            </a:extLst>
          </p:cNvPr>
          <p:cNvSpPr txBox="1"/>
          <p:nvPr/>
        </p:nvSpPr>
        <p:spPr>
          <a:xfrm>
            <a:off x="717808" y="5869288"/>
            <a:ext cx="1703569" cy="338554"/>
          </a:xfrm>
          <a:prstGeom prst="rect">
            <a:avLst/>
          </a:prstGeom>
          <a:noFill/>
        </p:spPr>
        <p:txBody>
          <a:bodyPr wrap="square" rtlCol="0">
            <a:spAutoFit/>
          </a:bodyPr>
          <a:lstStyle/>
          <a:p>
            <a:r>
              <a:rPr kumimoji="1" lang="ja-JP" altLang="en-US" sz="1600" b="1" dirty="0">
                <a:ln w="0"/>
                <a:solidFill>
                  <a:srgbClr val="FF0000"/>
                </a:solidFill>
                <a:effectLst>
                  <a:outerShdw blurRad="38100" dist="19050" dir="2700000" algn="tl" rotWithShape="0">
                    <a:schemeClr val="dk1">
                      <a:alpha val="40000"/>
                    </a:schemeClr>
                  </a:outerShdw>
                </a:effectLst>
                <a:latin typeface="Meiryo" panose="020B0604030504040204" pitchFamily="34" charset="-128"/>
                <a:ea typeface="Meiryo" panose="020B0604030504040204" pitchFamily="34" charset="-128"/>
              </a:rPr>
              <a:t> したぎ すがた</a:t>
            </a:r>
            <a:endParaRPr kumimoji="1" lang="ja-JP" altLang="en-US" sz="1600" b="1" dirty="0">
              <a:solidFill>
                <a:srgbClr val="FF0000"/>
              </a:solidFill>
            </a:endParaRPr>
          </a:p>
        </p:txBody>
      </p:sp>
    </p:spTree>
    <p:extLst>
      <p:ext uri="{BB962C8B-B14F-4D97-AF65-F5344CB8AC3E}">
        <p14:creationId xmlns:p14="http://schemas.microsoft.com/office/powerpoint/2010/main" val="19069434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D50DAC2D-B299-40A3-B7E0-30EEEF14CE3A}"/>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1665818" y="1289395"/>
            <a:ext cx="8458265" cy="5249517"/>
          </a:xfrm>
          <a:ln>
            <a:noFill/>
          </a:ln>
        </p:spPr>
        <p:txBody>
          <a:bodyPr>
            <a:normAutofit fontScale="90000"/>
          </a:bodyPr>
          <a:lstStyle/>
          <a:p>
            <a:r>
              <a:rPr lang="ja-JP" altLang="en-US"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情報モラル講演会</a:t>
            </a:r>
            <a:br>
              <a:rPr lang="en-US" altLang="ja-JP"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〇はじめに</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自己紹介</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の種類と危険性</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〇事例から考えよう</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オンラインゲームとの付き合い方</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ネット上の友達との付き合い方</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r>
              <a:rPr lang="ja-JP" altLang="en-US"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〇まとめ</a:t>
            </a:r>
            <a:br>
              <a:rPr lang="en-US" altLang="ja-JP"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br>
            <a:endParaRPr lang="ja-JP" altLang="en-US"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27</a:t>
            </a:fld>
            <a:endParaRPr kumimoji="1" lang="ja-JP" altLang="en-US"/>
          </a:p>
        </p:txBody>
      </p:sp>
      <p:sp>
        <p:nvSpPr>
          <p:cNvPr id="3" name="テキスト ボックス 2">
            <a:extLst>
              <a:ext uri="{FF2B5EF4-FFF2-40B4-BE49-F238E27FC236}">
                <a16:creationId xmlns:a16="http://schemas.microsoft.com/office/drawing/2014/main" id="{C203D558-3008-4934-BBBC-AF630D9D2C23}"/>
              </a:ext>
            </a:extLst>
          </p:cNvPr>
          <p:cNvSpPr txBox="1"/>
          <p:nvPr/>
        </p:nvSpPr>
        <p:spPr>
          <a:xfrm>
            <a:off x="1665818" y="319088"/>
            <a:ext cx="1429407" cy="369332"/>
          </a:xfrm>
          <a:prstGeom prst="rect">
            <a:avLst/>
          </a:prstGeom>
          <a:noFill/>
        </p:spPr>
        <p:txBody>
          <a:bodyPr wrap="square" rtlCol="0">
            <a:spAutoFit/>
          </a:bodyPr>
          <a:lstStyle/>
          <a:p>
            <a:r>
              <a:rPr kumimoji="1"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じょうほう</a:t>
            </a:r>
            <a:endParaRPr kumimoji="1" lang="ja-JP" altLang="en-US" dirty="0"/>
          </a:p>
        </p:txBody>
      </p:sp>
      <p:sp>
        <p:nvSpPr>
          <p:cNvPr id="6" name="テキスト ボックス 5">
            <a:extLst>
              <a:ext uri="{FF2B5EF4-FFF2-40B4-BE49-F238E27FC236}">
                <a16:creationId xmlns:a16="http://schemas.microsoft.com/office/drawing/2014/main" id="{4FDFB4EF-4D7F-4684-B8F8-BC932852B858}"/>
              </a:ext>
            </a:extLst>
          </p:cNvPr>
          <p:cNvSpPr txBox="1"/>
          <p:nvPr/>
        </p:nvSpPr>
        <p:spPr>
          <a:xfrm>
            <a:off x="4950371" y="319088"/>
            <a:ext cx="1492469" cy="369332"/>
          </a:xfrm>
          <a:prstGeom prst="rect">
            <a:avLst/>
          </a:prstGeom>
          <a:noFill/>
        </p:spPr>
        <p:txBody>
          <a:bodyPr wrap="square" rtlCol="0">
            <a:spAutoFit/>
          </a:bodyPr>
          <a:lstStyle/>
          <a:p>
            <a:r>
              <a:rPr kumimoji="1"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こうえん</a:t>
            </a:r>
            <a:endParaRPr kumimoji="1" lang="ja-JP" altLang="en-US" dirty="0"/>
          </a:p>
        </p:txBody>
      </p:sp>
      <p:sp>
        <p:nvSpPr>
          <p:cNvPr id="7" name="テキスト ボックス 6">
            <a:extLst>
              <a:ext uri="{FF2B5EF4-FFF2-40B4-BE49-F238E27FC236}">
                <a16:creationId xmlns:a16="http://schemas.microsoft.com/office/drawing/2014/main" id="{1DB79280-6F1B-49C1-8B53-3DD8C06E7C97}"/>
              </a:ext>
            </a:extLst>
          </p:cNvPr>
          <p:cNvSpPr txBox="1"/>
          <p:nvPr/>
        </p:nvSpPr>
        <p:spPr>
          <a:xfrm>
            <a:off x="5696605" y="2184674"/>
            <a:ext cx="1492469" cy="369332"/>
          </a:xfrm>
          <a:prstGeom prst="rect">
            <a:avLst/>
          </a:prstGeom>
          <a:noFill/>
        </p:spPr>
        <p:txBody>
          <a:bodyPr wrap="square" rtlCol="0">
            <a:spAutoFit/>
          </a:bodyPr>
          <a:lstStyle/>
          <a:p>
            <a:r>
              <a:rPr kumimoji="1"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きけんせい</a:t>
            </a:r>
            <a:endParaRPr kumimoji="1" lang="ja-JP" altLang="en-US" dirty="0"/>
          </a:p>
        </p:txBody>
      </p:sp>
    </p:spTree>
    <p:extLst>
      <p:ext uri="{BB962C8B-B14F-4D97-AF65-F5344CB8AC3E}">
        <p14:creationId xmlns:p14="http://schemas.microsoft.com/office/powerpoint/2010/main" val="15012869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F57C3026-C4AD-47D6-AE20-8C2E3F786A67}"/>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2" name="タイトル 1"/>
          <p:cNvSpPr>
            <a:spLocks noGrp="1"/>
          </p:cNvSpPr>
          <p:nvPr>
            <p:ph type="title"/>
          </p:nvPr>
        </p:nvSpPr>
        <p:spPr>
          <a:xfrm>
            <a:off x="947054" y="2252602"/>
            <a:ext cx="10667996" cy="1156364"/>
          </a:xfrm>
          <a:solidFill>
            <a:schemeClr val="bg1">
              <a:alpha val="63000"/>
            </a:schemeClr>
          </a:solidFill>
        </p:spPr>
        <p:txBody>
          <a:bodyPr>
            <a:noAutofit/>
          </a:bodyPr>
          <a:lstStyle/>
          <a:p>
            <a:pPr algn="ctr"/>
            <a:r>
              <a:rPr lang="en-US" altLang="ja-JP" sz="6000" b="1" dirty="0">
                <a:ln w="34925">
                  <a:solidFill>
                    <a:srgbClr val="FFFF00">
                      <a:alpha val="65000"/>
                    </a:srgbClr>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6000" b="1" dirty="0">
                <a:ln w="34925">
                  <a:solidFill>
                    <a:srgbClr val="FFFF00">
                      <a:alpha val="65000"/>
                    </a:srgbClr>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は誰のために使う？</a:t>
            </a:r>
            <a:endParaRPr lang="ja-JP" altLang="en-US" sz="6000"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4" name="テキスト ボックス 3"/>
          <p:cNvSpPr txBox="1"/>
          <p:nvPr/>
        </p:nvSpPr>
        <p:spPr>
          <a:xfrm>
            <a:off x="1894103" y="2830784"/>
            <a:ext cx="8773899" cy="547073"/>
          </a:xfrm>
          <a:prstGeom prst="rect">
            <a:avLst/>
          </a:prstGeom>
          <a:noFill/>
        </p:spPr>
        <p:txBody>
          <a:bodyPr wrap="square" rtlCol="0">
            <a:spAutoFit/>
          </a:bodyPr>
          <a:lstStyle/>
          <a:p>
            <a:r>
              <a:rPr lang="ja-JP" altLang="en-US" sz="2955" b="1" kern="100">
                <a:effectLst>
                  <a:outerShdw blurRad="38100" dist="38100" dir="2700000" algn="tl">
                    <a:srgbClr val="000000">
                      <a:alpha val="43137"/>
                    </a:srgbClr>
                  </a:outerShdw>
                </a:effectLst>
                <a:latin typeface="+mj-ea"/>
                <a:ea typeface="+mj-ea"/>
                <a:cs typeface="Times New Roman"/>
              </a:rPr>
              <a:t>　</a:t>
            </a:r>
            <a:r>
              <a:rPr lang="ja-JP" altLang="en-US" sz="1663" b="1">
                <a:effectLst>
                  <a:outerShdw blurRad="38100" dist="38100" dir="2700000" algn="tl">
                    <a:srgbClr val="000000">
                      <a:alpha val="43137"/>
                    </a:srgbClr>
                  </a:outerShdw>
                </a:effectLst>
                <a:latin typeface="+mj-ea"/>
                <a:ea typeface="+mj-ea"/>
              </a:rPr>
              <a:t>　</a:t>
            </a:r>
            <a:endParaRPr kumimoji="1" lang="ja-JP" altLang="en-US" sz="1663" b="1">
              <a:effectLst>
                <a:outerShdw blurRad="38100" dist="38100" dir="2700000" algn="tl">
                  <a:srgbClr val="000000">
                    <a:alpha val="43137"/>
                  </a:srgbClr>
                </a:outerShdw>
              </a:effectLst>
              <a:latin typeface="+mj-ea"/>
              <a:ea typeface="+mj-ea"/>
            </a:endParaRPr>
          </a:p>
        </p:txBody>
      </p:sp>
      <p:sp>
        <p:nvSpPr>
          <p:cNvPr id="13" name="タイトル 1"/>
          <p:cNvSpPr txBox="1">
            <a:spLocks/>
          </p:cNvSpPr>
          <p:nvPr/>
        </p:nvSpPr>
        <p:spPr>
          <a:xfrm>
            <a:off x="1615898" y="4331830"/>
            <a:ext cx="9763759" cy="1351849"/>
          </a:xfrm>
          <a:prstGeom prst="rect">
            <a:avLst/>
          </a:prstGeom>
          <a:solidFill>
            <a:srgbClr val="FFFF00"/>
          </a:solidFill>
        </p:spPr>
        <p:txBody>
          <a:bodyPr vert="horz" lIns="84407" tIns="42203" rIns="84407"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4247"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　</a:t>
            </a:r>
            <a:r>
              <a:rPr lang="ja-JP" altLang="en-US" sz="5077"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未来の自分のために使おう</a:t>
            </a:r>
            <a:endParaRPr lang="en-US" altLang="ja-JP" sz="5077"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3" name="テキスト ボックス 2">
            <a:extLst>
              <a:ext uri="{FF2B5EF4-FFF2-40B4-BE49-F238E27FC236}">
                <a16:creationId xmlns:a16="http://schemas.microsoft.com/office/drawing/2014/main" id="{912481E3-905D-4AB8-8ADF-0313631174DE}"/>
              </a:ext>
            </a:extLst>
          </p:cNvPr>
          <p:cNvSpPr txBox="1"/>
          <p:nvPr/>
        </p:nvSpPr>
        <p:spPr>
          <a:xfrm>
            <a:off x="4428518" y="1849196"/>
            <a:ext cx="894944" cy="461665"/>
          </a:xfrm>
          <a:prstGeom prst="rect">
            <a:avLst/>
          </a:prstGeom>
          <a:noFill/>
        </p:spPr>
        <p:txBody>
          <a:bodyPr wrap="square" rtlCol="0">
            <a:spAutoFit/>
          </a:bodyPr>
          <a:lstStyle/>
          <a:p>
            <a:r>
              <a:rPr kumimoji="1" lang="ja-JP" altLang="en-US" sz="2400" b="1" dirty="0">
                <a:ln w="34925">
                  <a:solidFill>
                    <a:srgbClr val="FFFF00">
                      <a:alpha val="65000"/>
                    </a:srgbClr>
                  </a:solidFill>
                </a:ln>
                <a:solidFill>
                  <a:srgbClr val="FF0000"/>
                </a:solidFill>
                <a:effectLst>
                  <a:outerShdw blurRad="38100" dist="38100" dir="2700000" algn="tl">
                    <a:srgbClr val="000000">
                      <a:alpha val="43137"/>
                    </a:srgbClr>
                  </a:outerShdw>
                </a:effectLst>
                <a:latin typeface="Meiryo" charset="-128"/>
                <a:ea typeface="Meiryo" charset="-128"/>
              </a:rPr>
              <a:t>だれ</a:t>
            </a:r>
            <a:endParaRPr kumimoji="1" lang="ja-JP" altLang="en-US" sz="2400" dirty="0"/>
          </a:p>
        </p:txBody>
      </p:sp>
    </p:spTree>
    <p:extLst>
      <p:ext uri="{BB962C8B-B14F-4D97-AF65-F5344CB8AC3E}">
        <p14:creationId xmlns:p14="http://schemas.microsoft.com/office/powerpoint/2010/main" val="19994597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8FC4AE60-DCA9-4641-AFA8-F0E3B56F722F}"/>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186358"/>
            <a:ext cx="12192000" cy="3355596"/>
          </a:xfrm>
          <a:prstGeom prst="rect">
            <a:avLst/>
          </a:prstGeom>
        </p:spPr>
      </p:pic>
      <p:sp>
        <p:nvSpPr>
          <p:cNvPr id="2" name="タイトル 1"/>
          <p:cNvSpPr>
            <a:spLocks noGrp="1"/>
          </p:cNvSpPr>
          <p:nvPr>
            <p:ph type="title"/>
          </p:nvPr>
        </p:nvSpPr>
        <p:spPr>
          <a:xfrm>
            <a:off x="1469842" y="368802"/>
            <a:ext cx="9725881" cy="1156364"/>
          </a:xfrm>
          <a:solidFill>
            <a:schemeClr val="bg1">
              <a:alpha val="63000"/>
            </a:schemeClr>
          </a:solidFill>
        </p:spPr>
        <p:txBody>
          <a:bodyPr>
            <a:normAutofit/>
          </a:bodyPr>
          <a:lstStyle/>
          <a:p>
            <a:pPr algn="ctr"/>
            <a:r>
              <a:rPr lang="en-US" altLang="ja-JP" sz="6600" b="1" dirty="0">
                <a:ln w="34925">
                  <a:solidFill>
                    <a:srgbClr val="FFFF00">
                      <a:alpha val="65000"/>
                    </a:srgbClr>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6600" b="1" dirty="0">
                <a:ln w="34925">
                  <a:solidFill>
                    <a:srgbClr val="FFFF00">
                      <a:alpha val="65000"/>
                    </a:srgbClr>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で人生豊かに</a:t>
            </a:r>
            <a:r>
              <a:rPr lang="en-US" altLang="ja-JP" sz="6600"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a:t>
            </a:r>
            <a:endParaRPr lang="ja-JP" altLang="en-US" sz="6600"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grpSp>
        <p:nvGrpSpPr>
          <p:cNvPr id="3" name="グループ化 2"/>
          <p:cNvGrpSpPr/>
          <p:nvPr/>
        </p:nvGrpSpPr>
        <p:grpSpPr>
          <a:xfrm>
            <a:off x="5005783" y="5387489"/>
            <a:ext cx="3493594" cy="1223983"/>
            <a:chOff x="2245312" y="2310777"/>
            <a:chExt cx="3493594" cy="1223983"/>
          </a:xfrm>
        </p:grpSpPr>
        <p:sp>
          <p:nvSpPr>
            <p:cNvPr id="6" name="楕円 5">
              <a:extLst>
                <a:ext uri="{FF2B5EF4-FFF2-40B4-BE49-F238E27FC236}">
                  <a16:creationId xmlns:a16="http://schemas.microsoft.com/office/drawing/2014/main" id="{B0F7E727-836F-46A0-84F1-B69A29A4F945}"/>
                </a:ext>
              </a:extLst>
            </p:cNvPr>
            <p:cNvSpPr/>
            <p:nvPr/>
          </p:nvSpPr>
          <p:spPr>
            <a:xfrm>
              <a:off x="2245312" y="2310777"/>
              <a:ext cx="3493594" cy="1081605"/>
            </a:xfrm>
            <a:prstGeom prst="ellipse">
              <a:avLst/>
            </a:prstGeom>
            <a:ln w="57150"/>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dirty="0"/>
            </a:p>
          </p:txBody>
        </p:sp>
        <p:sp>
          <p:nvSpPr>
            <p:cNvPr id="26" name="テキスト ボックス 25">
              <a:extLst>
                <a:ext uri="{FF2B5EF4-FFF2-40B4-BE49-F238E27FC236}">
                  <a16:creationId xmlns:a16="http://schemas.microsoft.com/office/drawing/2014/main" id="{927D383A-D6A0-44F9-8056-5F5E7628E3E4}"/>
                </a:ext>
              </a:extLst>
            </p:cNvPr>
            <p:cNvSpPr txBox="1"/>
            <p:nvPr/>
          </p:nvSpPr>
          <p:spPr>
            <a:xfrm>
              <a:off x="2699189" y="2488320"/>
              <a:ext cx="2641093" cy="1046440"/>
            </a:xfrm>
            <a:prstGeom prst="rect">
              <a:avLst/>
            </a:prstGeom>
            <a:noFill/>
          </p:spPr>
          <p:txBody>
            <a:bodyPr wrap="square" rtlCol="0">
              <a:spAutoFit/>
            </a:bodyPr>
            <a:lstStyle/>
            <a:p>
              <a:pPr algn="ctr"/>
              <a:r>
                <a:rPr lang="ja-JP" altLang="en-US" sz="4400" b="1" cap="none" spc="0" dirty="0">
                  <a:ln w="22225">
                    <a:solidFill>
                      <a:schemeClr val="accent2"/>
                    </a:solidFill>
                    <a:prstDash val="solid"/>
                  </a:ln>
                  <a:solidFill>
                    <a:schemeClr val="accent2">
                      <a:lumMod val="75000"/>
                    </a:schemeClr>
                  </a:solidFill>
                  <a:effectLst/>
                </a:rPr>
                <a:t>仕　事</a:t>
              </a:r>
            </a:p>
            <a:p>
              <a:endParaRPr kumimoji="1" lang="ja-JP" altLang="en-US" dirty="0">
                <a:solidFill>
                  <a:schemeClr val="accent2">
                    <a:lumMod val="75000"/>
                  </a:schemeClr>
                </a:solidFill>
              </a:endParaRPr>
            </a:p>
          </p:txBody>
        </p:sp>
      </p:grpSp>
      <p:grpSp>
        <p:nvGrpSpPr>
          <p:cNvPr id="40" name="グループ化 39"/>
          <p:cNvGrpSpPr/>
          <p:nvPr/>
        </p:nvGrpSpPr>
        <p:grpSpPr>
          <a:xfrm>
            <a:off x="347780" y="1932590"/>
            <a:ext cx="3740279" cy="1522356"/>
            <a:chOff x="2245312" y="2310777"/>
            <a:chExt cx="3493594" cy="1323399"/>
          </a:xfrm>
        </p:grpSpPr>
        <p:sp>
          <p:nvSpPr>
            <p:cNvPr id="41" name="楕円 40">
              <a:extLst>
                <a:ext uri="{FF2B5EF4-FFF2-40B4-BE49-F238E27FC236}">
                  <a16:creationId xmlns:a16="http://schemas.microsoft.com/office/drawing/2014/main" id="{B0F7E727-836F-46A0-84F1-B69A29A4F945}"/>
                </a:ext>
              </a:extLst>
            </p:cNvPr>
            <p:cNvSpPr/>
            <p:nvPr/>
          </p:nvSpPr>
          <p:spPr>
            <a:xfrm>
              <a:off x="2245312" y="2310777"/>
              <a:ext cx="3493594" cy="1081605"/>
            </a:xfrm>
            <a:prstGeom prst="ellipse">
              <a:avLst/>
            </a:prstGeom>
            <a:ln w="57150"/>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dirty="0"/>
            </a:p>
          </p:txBody>
        </p:sp>
        <p:sp>
          <p:nvSpPr>
            <p:cNvPr id="42" name="テキスト ボックス 41">
              <a:extLst>
                <a:ext uri="{FF2B5EF4-FFF2-40B4-BE49-F238E27FC236}">
                  <a16:creationId xmlns:a16="http://schemas.microsoft.com/office/drawing/2014/main" id="{927D383A-D6A0-44F9-8056-5F5E7628E3E4}"/>
                </a:ext>
              </a:extLst>
            </p:cNvPr>
            <p:cNvSpPr txBox="1"/>
            <p:nvPr/>
          </p:nvSpPr>
          <p:spPr>
            <a:xfrm>
              <a:off x="2626162" y="2587736"/>
              <a:ext cx="2641093" cy="1046440"/>
            </a:xfrm>
            <a:prstGeom prst="rect">
              <a:avLst/>
            </a:prstGeom>
            <a:noFill/>
          </p:spPr>
          <p:txBody>
            <a:bodyPr wrap="square" rtlCol="0">
              <a:spAutoFit/>
            </a:bodyPr>
            <a:lstStyle/>
            <a:p>
              <a:pPr algn="ctr"/>
              <a:r>
                <a:rPr lang="ja-JP" altLang="en-US" sz="4400" b="1" dirty="0">
                  <a:ln w="22225">
                    <a:solidFill>
                      <a:schemeClr val="accent2"/>
                    </a:solidFill>
                    <a:prstDash val="solid"/>
                  </a:ln>
                  <a:solidFill>
                    <a:schemeClr val="accent2">
                      <a:lumMod val="75000"/>
                    </a:schemeClr>
                  </a:solidFill>
                </a:rPr>
                <a:t>連絡手段</a:t>
              </a:r>
              <a:endParaRPr lang="ja-JP" altLang="en-US" sz="4400" b="1" cap="none" spc="0" dirty="0">
                <a:ln w="22225">
                  <a:solidFill>
                    <a:schemeClr val="accent2"/>
                  </a:solidFill>
                  <a:prstDash val="solid"/>
                </a:ln>
                <a:solidFill>
                  <a:schemeClr val="accent2">
                    <a:lumMod val="75000"/>
                  </a:schemeClr>
                </a:solidFill>
                <a:effectLst/>
              </a:endParaRPr>
            </a:p>
            <a:p>
              <a:endParaRPr kumimoji="1" lang="ja-JP" altLang="en-US" dirty="0">
                <a:solidFill>
                  <a:schemeClr val="accent2">
                    <a:lumMod val="75000"/>
                  </a:schemeClr>
                </a:solidFill>
              </a:endParaRPr>
            </a:p>
          </p:txBody>
        </p:sp>
      </p:grpSp>
      <p:grpSp>
        <p:nvGrpSpPr>
          <p:cNvPr id="43" name="グループ化 42"/>
          <p:cNvGrpSpPr/>
          <p:nvPr/>
        </p:nvGrpSpPr>
        <p:grpSpPr>
          <a:xfrm>
            <a:off x="375407" y="5152522"/>
            <a:ext cx="3493594" cy="1223983"/>
            <a:chOff x="2245312" y="2310777"/>
            <a:chExt cx="3493594" cy="1223983"/>
          </a:xfrm>
        </p:grpSpPr>
        <p:sp>
          <p:nvSpPr>
            <p:cNvPr id="44" name="楕円 43">
              <a:extLst>
                <a:ext uri="{FF2B5EF4-FFF2-40B4-BE49-F238E27FC236}">
                  <a16:creationId xmlns:a16="http://schemas.microsoft.com/office/drawing/2014/main" id="{B0F7E727-836F-46A0-84F1-B69A29A4F945}"/>
                </a:ext>
              </a:extLst>
            </p:cNvPr>
            <p:cNvSpPr/>
            <p:nvPr/>
          </p:nvSpPr>
          <p:spPr>
            <a:xfrm>
              <a:off x="2245312" y="2310777"/>
              <a:ext cx="3493594" cy="1081605"/>
            </a:xfrm>
            <a:prstGeom prst="ellipse">
              <a:avLst/>
            </a:prstGeom>
            <a:ln w="57150"/>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dirty="0"/>
            </a:p>
          </p:txBody>
        </p:sp>
        <p:sp>
          <p:nvSpPr>
            <p:cNvPr id="45" name="テキスト ボックス 44">
              <a:extLst>
                <a:ext uri="{FF2B5EF4-FFF2-40B4-BE49-F238E27FC236}">
                  <a16:creationId xmlns:a16="http://schemas.microsoft.com/office/drawing/2014/main" id="{927D383A-D6A0-44F9-8056-5F5E7628E3E4}"/>
                </a:ext>
              </a:extLst>
            </p:cNvPr>
            <p:cNvSpPr txBox="1"/>
            <p:nvPr/>
          </p:nvSpPr>
          <p:spPr>
            <a:xfrm>
              <a:off x="2699189" y="2488320"/>
              <a:ext cx="2641093" cy="1046440"/>
            </a:xfrm>
            <a:prstGeom prst="rect">
              <a:avLst/>
            </a:prstGeom>
            <a:noFill/>
          </p:spPr>
          <p:txBody>
            <a:bodyPr wrap="square" rtlCol="0">
              <a:spAutoFit/>
            </a:bodyPr>
            <a:lstStyle/>
            <a:p>
              <a:pPr algn="ctr"/>
              <a:r>
                <a:rPr lang="ja-JP" altLang="en-US" sz="4400" b="1" cap="none" spc="0" dirty="0">
                  <a:ln w="22225">
                    <a:solidFill>
                      <a:schemeClr val="accent2"/>
                    </a:solidFill>
                    <a:prstDash val="solid"/>
                  </a:ln>
                  <a:solidFill>
                    <a:schemeClr val="accent2">
                      <a:lumMod val="75000"/>
                    </a:schemeClr>
                  </a:solidFill>
                  <a:effectLst/>
                </a:rPr>
                <a:t>人間関係</a:t>
              </a:r>
            </a:p>
            <a:p>
              <a:endParaRPr kumimoji="1" lang="ja-JP" altLang="en-US" dirty="0">
                <a:solidFill>
                  <a:schemeClr val="accent2">
                    <a:lumMod val="75000"/>
                  </a:schemeClr>
                </a:solidFill>
              </a:endParaRPr>
            </a:p>
          </p:txBody>
        </p:sp>
      </p:grpSp>
      <p:grpSp>
        <p:nvGrpSpPr>
          <p:cNvPr id="46" name="グループ化 45"/>
          <p:cNvGrpSpPr/>
          <p:nvPr/>
        </p:nvGrpSpPr>
        <p:grpSpPr>
          <a:xfrm>
            <a:off x="7959913" y="4267656"/>
            <a:ext cx="3493594" cy="1223983"/>
            <a:chOff x="2245312" y="2310777"/>
            <a:chExt cx="3493594" cy="1223983"/>
          </a:xfrm>
        </p:grpSpPr>
        <p:sp>
          <p:nvSpPr>
            <p:cNvPr id="47" name="楕円 46">
              <a:extLst>
                <a:ext uri="{FF2B5EF4-FFF2-40B4-BE49-F238E27FC236}">
                  <a16:creationId xmlns:a16="http://schemas.microsoft.com/office/drawing/2014/main" id="{B0F7E727-836F-46A0-84F1-B69A29A4F945}"/>
                </a:ext>
              </a:extLst>
            </p:cNvPr>
            <p:cNvSpPr/>
            <p:nvPr/>
          </p:nvSpPr>
          <p:spPr>
            <a:xfrm>
              <a:off x="2245312" y="2310777"/>
              <a:ext cx="3493594" cy="1081605"/>
            </a:xfrm>
            <a:prstGeom prst="ellipse">
              <a:avLst/>
            </a:prstGeom>
            <a:ln w="57150"/>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dirty="0"/>
            </a:p>
          </p:txBody>
        </p:sp>
        <p:sp>
          <p:nvSpPr>
            <p:cNvPr id="48" name="テキスト ボックス 47">
              <a:extLst>
                <a:ext uri="{FF2B5EF4-FFF2-40B4-BE49-F238E27FC236}">
                  <a16:creationId xmlns:a16="http://schemas.microsoft.com/office/drawing/2014/main" id="{927D383A-D6A0-44F9-8056-5F5E7628E3E4}"/>
                </a:ext>
              </a:extLst>
            </p:cNvPr>
            <p:cNvSpPr txBox="1"/>
            <p:nvPr/>
          </p:nvSpPr>
          <p:spPr>
            <a:xfrm>
              <a:off x="2699189" y="2488320"/>
              <a:ext cx="2641093" cy="1046440"/>
            </a:xfrm>
            <a:prstGeom prst="rect">
              <a:avLst/>
            </a:prstGeom>
            <a:noFill/>
          </p:spPr>
          <p:txBody>
            <a:bodyPr wrap="square" rtlCol="0">
              <a:spAutoFit/>
            </a:bodyPr>
            <a:lstStyle/>
            <a:p>
              <a:pPr algn="ctr"/>
              <a:r>
                <a:rPr lang="ja-JP" altLang="en-US" sz="4400" b="1" cap="none" spc="0" dirty="0">
                  <a:ln w="22225">
                    <a:solidFill>
                      <a:schemeClr val="accent2"/>
                    </a:solidFill>
                    <a:prstDash val="solid"/>
                  </a:ln>
                  <a:solidFill>
                    <a:schemeClr val="accent2">
                      <a:lumMod val="75000"/>
                    </a:schemeClr>
                  </a:solidFill>
                  <a:effectLst/>
                </a:rPr>
                <a:t>買 い 物</a:t>
              </a:r>
            </a:p>
            <a:p>
              <a:endParaRPr kumimoji="1" lang="ja-JP" altLang="en-US" dirty="0">
                <a:solidFill>
                  <a:schemeClr val="accent2">
                    <a:lumMod val="75000"/>
                  </a:schemeClr>
                </a:solidFill>
              </a:endParaRPr>
            </a:p>
          </p:txBody>
        </p:sp>
      </p:grpSp>
      <p:grpSp>
        <p:nvGrpSpPr>
          <p:cNvPr id="49" name="グループ化 48"/>
          <p:cNvGrpSpPr/>
          <p:nvPr/>
        </p:nvGrpSpPr>
        <p:grpSpPr>
          <a:xfrm>
            <a:off x="8100752" y="2619726"/>
            <a:ext cx="3689287" cy="1463891"/>
            <a:chOff x="2245312" y="2310777"/>
            <a:chExt cx="3493594" cy="1344323"/>
          </a:xfrm>
        </p:grpSpPr>
        <p:sp>
          <p:nvSpPr>
            <p:cNvPr id="50" name="楕円 49">
              <a:extLst>
                <a:ext uri="{FF2B5EF4-FFF2-40B4-BE49-F238E27FC236}">
                  <a16:creationId xmlns:a16="http://schemas.microsoft.com/office/drawing/2014/main" id="{B0F7E727-836F-46A0-84F1-B69A29A4F945}"/>
                </a:ext>
              </a:extLst>
            </p:cNvPr>
            <p:cNvSpPr/>
            <p:nvPr/>
          </p:nvSpPr>
          <p:spPr>
            <a:xfrm>
              <a:off x="2245312" y="2310777"/>
              <a:ext cx="3493594" cy="1081605"/>
            </a:xfrm>
            <a:prstGeom prst="ellipse">
              <a:avLst/>
            </a:prstGeom>
            <a:ln w="57150"/>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dirty="0"/>
            </a:p>
          </p:txBody>
        </p:sp>
        <p:sp>
          <p:nvSpPr>
            <p:cNvPr id="51" name="テキスト ボックス 50">
              <a:extLst>
                <a:ext uri="{FF2B5EF4-FFF2-40B4-BE49-F238E27FC236}">
                  <a16:creationId xmlns:a16="http://schemas.microsoft.com/office/drawing/2014/main" id="{927D383A-D6A0-44F9-8056-5F5E7628E3E4}"/>
                </a:ext>
              </a:extLst>
            </p:cNvPr>
            <p:cNvSpPr txBox="1"/>
            <p:nvPr/>
          </p:nvSpPr>
          <p:spPr>
            <a:xfrm>
              <a:off x="2622793" y="2608660"/>
              <a:ext cx="2641093" cy="1046440"/>
            </a:xfrm>
            <a:prstGeom prst="rect">
              <a:avLst/>
            </a:prstGeom>
            <a:noFill/>
          </p:spPr>
          <p:txBody>
            <a:bodyPr wrap="square" rtlCol="0">
              <a:spAutoFit/>
            </a:bodyPr>
            <a:lstStyle/>
            <a:p>
              <a:pPr algn="ctr"/>
              <a:r>
                <a:rPr lang="ja-JP" altLang="en-US" sz="4400" b="1" cap="none" spc="0" dirty="0">
                  <a:ln w="22225">
                    <a:solidFill>
                      <a:schemeClr val="accent2"/>
                    </a:solidFill>
                    <a:prstDash val="solid"/>
                  </a:ln>
                  <a:solidFill>
                    <a:schemeClr val="accent2">
                      <a:lumMod val="75000"/>
                    </a:schemeClr>
                  </a:solidFill>
                  <a:effectLst/>
                </a:rPr>
                <a:t>趣　味</a:t>
              </a:r>
            </a:p>
            <a:p>
              <a:endParaRPr kumimoji="1" lang="ja-JP" altLang="en-US" dirty="0">
                <a:solidFill>
                  <a:schemeClr val="accent2">
                    <a:lumMod val="75000"/>
                  </a:schemeClr>
                </a:solidFill>
              </a:endParaRPr>
            </a:p>
          </p:txBody>
        </p:sp>
      </p:grpSp>
      <p:grpSp>
        <p:nvGrpSpPr>
          <p:cNvPr id="52" name="グループ化 51"/>
          <p:cNvGrpSpPr/>
          <p:nvPr/>
        </p:nvGrpSpPr>
        <p:grpSpPr>
          <a:xfrm>
            <a:off x="2941888" y="3346782"/>
            <a:ext cx="3842369" cy="1611446"/>
            <a:chOff x="2245312" y="2310777"/>
            <a:chExt cx="3493594" cy="1388103"/>
          </a:xfrm>
        </p:grpSpPr>
        <p:sp>
          <p:nvSpPr>
            <p:cNvPr id="53" name="楕円 52">
              <a:extLst>
                <a:ext uri="{FF2B5EF4-FFF2-40B4-BE49-F238E27FC236}">
                  <a16:creationId xmlns:a16="http://schemas.microsoft.com/office/drawing/2014/main" id="{B0F7E727-836F-46A0-84F1-B69A29A4F945}"/>
                </a:ext>
              </a:extLst>
            </p:cNvPr>
            <p:cNvSpPr/>
            <p:nvPr/>
          </p:nvSpPr>
          <p:spPr>
            <a:xfrm>
              <a:off x="2245312" y="2310777"/>
              <a:ext cx="3493594" cy="1081605"/>
            </a:xfrm>
            <a:prstGeom prst="ellipse">
              <a:avLst/>
            </a:prstGeom>
            <a:ln w="57150"/>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dirty="0"/>
            </a:p>
          </p:txBody>
        </p:sp>
        <p:sp>
          <p:nvSpPr>
            <p:cNvPr id="54" name="テキスト ボックス 53">
              <a:extLst>
                <a:ext uri="{FF2B5EF4-FFF2-40B4-BE49-F238E27FC236}">
                  <a16:creationId xmlns:a16="http://schemas.microsoft.com/office/drawing/2014/main" id="{927D383A-D6A0-44F9-8056-5F5E7628E3E4}"/>
                </a:ext>
              </a:extLst>
            </p:cNvPr>
            <p:cNvSpPr txBox="1"/>
            <p:nvPr/>
          </p:nvSpPr>
          <p:spPr>
            <a:xfrm>
              <a:off x="2720420" y="2652440"/>
              <a:ext cx="2641093" cy="1046440"/>
            </a:xfrm>
            <a:prstGeom prst="rect">
              <a:avLst/>
            </a:prstGeom>
            <a:noFill/>
          </p:spPr>
          <p:txBody>
            <a:bodyPr wrap="square" rtlCol="0">
              <a:spAutoFit/>
            </a:bodyPr>
            <a:lstStyle/>
            <a:p>
              <a:pPr algn="ctr"/>
              <a:r>
                <a:rPr lang="ja-JP" altLang="en-US" sz="4400" b="1" cap="none" spc="0" dirty="0">
                  <a:ln w="22225">
                    <a:solidFill>
                      <a:schemeClr val="accent2"/>
                    </a:solidFill>
                    <a:prstDash val="solid"/>
                  </a:ln>
                  <a:solidFill>
                    <a:schemeClr val="accent2">
                      <a:lumMod val="75000"/>
                    </a:schemeClr>
                  </a:solidFill>
                  <a:effectLst/>
                </a:rPr>
                <a:t>情報収集</a:t>
              </a:r>
            </a:p>
            <a:p>
              <a:endParaRPr kumimoji="1" lang="ja-JP" altLang="en-US" dirty="0">
                <a:solidFill>
                  <a:schemeClr val="accent2">
                    <a:lumMod val="75000"/>
                  </a:schemeClr>
                </a:solidFill>
              </a:endParaRPr>
            </a:p>
          </p:txBody>
        </p:sp>
      </p:grpSp>
      <p:grpSp>
        <p:nvGrpSpPr>
          <p:cNvPr id="55" name="グループ化 54"/>
          <p:cNvGrpSpPr/>
          <p:nvPr/>
        </p:nvGrpSpPr>
        <p:grpSpPr>
          <a:xfrm>
            <a:off x="5005783" y="1831349"/>
            <a:ext cx="3493594" cy="1223983"/>
            <a:chOff x="2245312" y="2310777"/>
            <a:chExt cx="3493594" cy="1223983"/>
          </a:xfrm>
        </p:grpSpPr>
        <p:sp>
          <p:nvSpPr>
            <p:cNvPr id="56" name="楕円 55">
              <a:extLst>
                <a:ext uri="{FF2B5EF4-FFF2-40B4-BE49-F238E27FC236}">
                  <a16:creationId xmlns:a16="http://schemas.microsoft.com/office/drawing/2014/main" id="{B0F7E727-836F-46A0-84F1-B69A29A4F945}"/>
                </a:ext>
              </a:extLst>
            </p:cNvPr>
            <p:cNvSpPr/>
            <p:nvPr/>
          </p:nvSpPr>
          <p:spPr>
            <a:xfrm>
              <a:off x="2245312" y="2310777"/>
              <a:ext cx="3493594" cy="1081605"/>
            </a:xfrm>
            <a:prstGeom prst="ellipse">
              <a:avLst/>
            </a:prstGeom>
            <a:ln w="57150"/>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dirty="0"/>
            </a:p>
          </p:txBody>
        </p:sp>
        <p:sp>
          <p:nvSpPr>
            <p:cNvPr id="57" name="テキスト ボックス 56">
              <a:extLst>
                <a:ext uri="{FF2B5EF4-FFF2-40B4-BE49-F238E27FC236}">
                  <a16:creationId xmlns:a16="http://schemas.microsoft.com/office/drawing/2014/main" id="{927D383A-D6A0-44F9-8056-5F5E7628E3E4}"/>
                </a:ext>
              </a:extLst>
            </p:cNvPr>
            <p:cNvSpPr txBox="1"/>
            <p:nvPr/>
          </p:nvSpPr>
          <p:spPr>
            <a:xfrm>
              <a:off x="2699189" y="2488320"/>
              <a:ext cx="2641093" cy="1046440"/>
            </a:xfrm>
            <a:prstGeom prst="rect">
              <a:avLst/>
            </a:prstGeom>
            <a:noFill/>
          </p:spPr>
          <p:txBody>
            <a:bodyPr wrap="square" rtlCol="0">
              <a:spAutoFit/>
            </a:bodyPr>
            <a:lstStyle/>
            <a:p>
              <a:pPr algn="ctr"/>
              <a:r>
                <a:rPr lang="ja-JP" altLang="en-US" sz="4400" b="1" cap="none" spc="0" dirty="0">
                  <a:ln w="22225">
                    <a:solidFill>
                      <a:schemeClr val="accent2"/>
                    </a:solidFill>
                    <a:prstDash val="solid"/>
                  </a:ln>
                  <a:solidFill>
                    <a:schemeClr val="accent2">
                      <a:lumMod val="75000"/>
                    </a:schemeClr>
                  </a:solidFill>
                  <a:effectLst/>
                </a:rPr>
                <a:t>スポーツ</a:t>
              </a:r>
            </a:p>
            <a:p>
              <a:endParaRPr kumimoji="1" lang="ja-JP" altLang="en-US" dirty="0">
                <a:solidFill>
                  <a:schemeClr val="accent2">
                    <a:lumMod val="75000"/>
                  </a:schemeClr>
                </a:solidFill>
              </a:endParaRPr>
            </a:p>
          </p:txBody>
        </p:sp>
      </p:grpSp>
      <p:sp>
        <p:nvSpPr>
          <p:cNvPr id="25" name="テキスト ボックス 24">
            <a:extLst>
              <a:ext uri="{FF2B5EF4-FFF2-40B4-BE49-F238E27FC236}">
                <a16:creationId xmlns:a16="http://schemas.microsoft.com/office/drawing/2014/main" id="{912481E3-905D-4AB8-8ADF-0313631174DE}"/>
              </a:ext>
            </a:extLst>
          </p:cNvPr>
          <p:cNvSpPr txBox="1"/>
          <p:nvPr/>
        </p:nvSpPr>
        <p:spPr>
          <a:xfrm>
            <a:off x="7096753" y="-38621"/>
            <a:ext cx="1204969" cy="461665"/>
          </a:xfrm>
          <a:prstGeom prst="rect">
            <a:avLst/>
          </a:prstGeom>
          <a:noFill/>
        </p:spPr>
        <p:txBody>
          <a:bodyPr wrap="square" rtlCol="0">
            <a:spAutoFit/>
          </a:bodyPr>
          <a:lstStyle/>
          <a:p>
            <a:r>
              <a:rPr kumimoji="1" lang="ja-JP" altLang="en-US" sz="2400" b="1" dirty="0">
                <a:ln w="34925">
                  <a:solidFill>
                    <a:srgbClr val="FFFF00">
                      <a:alpha val="65000"/>
                    </a:srgbClr>
                  </a:solidFill>
                </a:ln>
                <a:solidFill>
                  <a:srgbClr val="FF0000"/>
                </a:solidFill>
                <a:effectLst>
                  <a:outerShdw blurRad="38100" dist="38100" dir="2700000" algn="tl">
                    <a:srgbClr val="000000">
                      <a:alpha val="43137"/>
                    </a:srgbClr>
                  </a:outerShdw>
                </a:effectLst>
                <a:latin typeface="Meiryo" charset="-128"/>
                <a:ea typeface="Meiryo" charset="-128"/>
              </a:rPr>
              <a:t>ゆたか</a:t>
            </a:r>
            <a:endParaRPr kumimoji="1" lang="ja-JP" altLang="en-US" sz="2400" dirty="0"/>
          </a:p>
        </p:txBody>
      </p:sp>
      <p:sp>
        <p:nvSpPr>
          <p:cNvPr id="27" name="テキスト ボックス 26">
            <a:extLst>
              <a:ext uri="{FF2B5EF4-FFF2-40B4-BE49-F238E27FC236}">
                <a16:creationId xmlns:a16="http://schemas.microsoft.com/office/drawing/2014/main" id="{5A83C87F-FE9D-448D-8DF2-D83921568B9D}"/>
              </a:ext>
            </a:extLst>
          </p:cNvPr>
          <p:cNvSpPr txBox="1"/>
          <p:nvPr/>
        </p:nvSpPr>
        <p:spPr>
          <a:xfrm>
            <a:off x="9059899" y="2686431"/>
            <a:ext cx="1770992" cy="369332"/>
          </a:xfrm>
          <a:prstGeom prst="rect">
            <a:avLst/>
          </a:prstGeom>
          <a:noFill/>
        </p:spPr>
        <p:txBody>
          <a:bodyPr wrap="square" rtlCol="0">
            <a:spAutoFit/>
          </a:bodyPr>
          <a:lstStyle/>
          <a:p>
            <a:r>
              <a:rPr kumimoji="1" lang="ja-JP" altLang="en-US" b="1" dirty="0">
                <a:solidFill>
                  <a:schemeClr val="accent2">
                    <a:lumMod val="75000"/>
                  </a:schemeClr>
                </a:solidFill>
                <a:effectLst>
                  <a:outerShdw blurRad="38100" dist="38100" dir="2700000" algn="tl">
                    <a:srgbClr val="000000">
                      <a:alpha val="43137"/>
                    </a:srgbClr>
                  </a:outerShdw>
                </a:effectLst>
                <a:latin typeface="Meiryo" charset="-128"/>
                <a:ea typeface="Meiryo" charset="-128"/>
              </a:rPr>
              <a:t>しゅ　　　み</a:t>
            </a:r>
            <a:endParaRPr kumimoji="1" lang="ja-JP" altLang="en-US" dirty="0">
              <a:solidFill>
                <a:schemeClr val="accent2">
                  <a:lumMod val="75000"/>
                </a:schemeClr>
              </a:solidFill>
            </a:endParaRPr>
          </a:p>
        </p:txBody>
      </p:sp>
      <p:sp>
        <p:nvSpPr>
          <p:cNvPr id="28" name="テキスト ボックス 27">
            <a:extLst>
              <a:ext uri="{FF2B5EF4-FFF2-40B4-BE49-F238E27FC236}">
                <a16:creationId xmlns:a16="http://schemas.microsoft.com/office/drawing/2014/main" id="{5A83C87F-FE9D-448D-8DF2-D83921568B9D}"/>
              </a:ext>
            </a:extLst>
          </p:cNvPr>
          <p:cNvSpPr txBox="1"/>
          <p:nvPr/>
        </p:nvSpPr>
        <p:spPr>
          <a:xfrm>
            <a:off x="3645832" y="3535566"/>
            <a:ext cx="2818655" cy="338554"/>
          </a:xfrm>
          <a:prstGeom prst="rect">
            <a:avLst/>
          </a:prstGeom>
          <a:noFill/>
        </p:spPr>
        <p:txBody>
          <a:bodyPr wrap="square" rtlCol="0">
            <a:spAutoFit/>
          </a:bodyPr>
          <a:lstStyle/>
          <a:p>
            <a:r>
              <a:rPr kumimoji="1" lang="ja-JP" altLang="en-US" sz="1600" b="1" dirty="0">
                <a:solidFill>
                  <a:schemeClr val="accent2">
                    <a:lumMod val="75000"/>
                  </a:schemeClr>
                </a:solidFill>
                <a:effectLst>
                  <a:outerShdw blurRad="38100" dist="38100" dir="2700000" algn="tl">
                    <a:srgbClr val="000000">
                      <a:alpha val="43137"/>
                    </a:srgbClr>
                  </a:outerShdw>
                </a:effectLst>
                <a:latin typeface="Meiryo" charset="-128"/>
                <a:ea typeface="Meiryo" charset="-128"/>
              </a:rPr>
              <a:t>じょうほう</a:t>
            </a:r>
            <a:r>
              <a:rPr kumimoji="1" lang="ja-JP" altLang="en-US" sz="1600" b="1" dirty="0" err="1">
                <a:solidFill>
                  <a:schemeClr val="accent2">
                    <a:lumMod val="75000"/>
                  </a:schemeClr>
                </a:solidFill>
                <a:effectLst>
                  <a:outerShdw blurRad="38100" dist="38100" dir="2700000" algn="tl">
                    <a:srgbClr val="000000">
                      <a:alpha val="43137"/>
                    </a:srgbClr>
                  </a:outerShdw>
                </a:effectLst>
                <a:latin typeface="Meiryo" charset="-128"/>
                <a:ea typeface="Meiryo" charset="-128"/>
              </a:rPr>
              <a:t>しゅうしゅう</a:t>
            </a:r>
            <a:endParaRPr kumimoji="1" lang="ja-JP" altLang="en-US" sz="1600" dirty="0">
              <a:solidFill>
                <a:schemeClr val="accent2">
                  <a:lumMod val="75000"/>
                </a:schemeClr>
              </a:solidFill>
            </a:endParaRPr>
          </a:p>
        </p:txBody>
      </p:sp>
      <p:sp>
        <p:nvSpPr>
          <p:cNvPr id="29" name="テキスト ボックス 28">
            <a:extLst>
              <a:ext uri="{FF2B5EF4-FFF2-40B4-BE49-F238E27FC236}">
                <a16:creationId xmlns:a16="http://schemas.microsoft.com/office/drawing/2014/main" id="{5A83C87F-FE9D-448D-8DF2-D83921568B9D}"/>
              </a:ext>
            </a:extLst>
          </p:cNvPr>
          <p:cNvSpPr txBox="1"/>
          <p:nvPr/>
        </p:nvSpPr>
        <p:spPr>
          <a:xfrm>
            <a:off x="1013411" y="2070885"/>
            <a:ext cx="2818655" cy="338554"/>
          </a:xfrm>
          <a:prstGeom prst="rect">
            <a:avLst/>
          </a:prstGeom>
          <a:noFill/>
        </p:spPr>
        <p:txBody>
          <a:bodyPr wrap="square" rtlCol="0">
            <a:spAutoFit/>
          </a:bodyPr>
          <a:lstStyle/>
          <a:p>
            <a:r>
              <a:rPr kumimoji="1" lang="ja-JP" altLang="en-US" sz="1600" b="1" dirty="0">
                <a:solidFill>
                  <a:schemeClr val="accent2">
                    <a:lumMod val="75000"/>
                  </a:schemeClr>
                </a:solidFill>
                <a:effectLst>
                  <a:outerShdw blurRad="38100" dist="38100" dir="2700000" algn="tl">
                    <a:srgbClr val="000000">
                      <a:alpha val="43137"/>
                    </a:srgbClr>
                  </a:outerShdw>
                </a:effectLst>
                <a:latin typeface="Meiryo" charset="-128"/>
                <a:ea typeface="Meiryo" charset="-128"/>
              </a:rPr>
              <a:t>れ ん ら く し ゅ だ ん</a:t>
            </a:r>
            <a:endParaRPr kumimoji="1" lang="ja-JP" altLang="en-US" sz="1600" dirty="0">
              <a:solidFill>
                <a:schemeClr val="accent2">
                  <a:lumMod val="75000"/>
                </a:schemeClr>
              </a:solidFill>
            </a:endParaRPr>
          </a:p>
        </p:txBody>
      </p:sp>
    </p:spTree>
    <p:extLst>
      <p:ext uri="{BB962C8B-B14F-4D97-AF65-F5344CB8AC3E}">
        <p14:creationId xmlns:p14="http://schemas.microsoft.com/office/powerpoint/2010/main" val="78217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D4C32312-317F-4038-94BE-431D00D676B1}"/>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1471135" y="855474"/>
            <a:ext cx="9249729" cy="4000499"/>
          </a:xfrm>
          <a:ln>
            <a:noFill/>
          </a:ln>
        </p:spPr>
        <p:txBody>
          <a:bodyPr>
            <a:normAutofit/>
          </a:bodyPr>
          <a:lstStyle/>
          <a:p>
            <a:pPr algn="ctr">
              <a:lnSpc>
                <a:spcPct val="150000"/>
              </a:lnSpc>
            </a:pPr>
            <a:r>
              <a:rPr lang="en-US" altLang="ja-JP" sz="73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73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の特性</a:t>
            </a:r>
            <a:r>
              <a:rPr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r>
              <a:rPr lang="ja-JP" altLang="en-US" b="1" dirty="0">
                <a:solidFill>
                  <a:srgbClr val="FFFF00"/>
                </a:solidFill>
                <a:effectLst>
                  <a:outerShdw blurRad="38100" dist="38100" dir="2700000" algn="tl">
                    <a:srgbClr val="000000">
                      <a:alpha val="43137"/>
                    </a:srgbClr>
                  </a:outerShdw>
                </a:effectLst>
                <a:latin typeface="Meiryo" charset="-128"/>
                <a:ea typeface="Meiryo" charset="-128"/>
                <a:cs typeface="Meiryo" charset="-128"/>
              </a:rPr>
              <a:t>　</a:t>
            </a:r>
            <a:br>
              <a:rPr lang="en-US" altLang="ja-JP" b="1" dirty="0">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a:t>
            </a:r>
            <a:r>
              <a:rPr lang="ja-JP" altLang="en-US"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正しい</a:t>
            </a:r>
            <a: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の使い方を知ろう</a:t>
            </a:r>
            <a:r>
              <a:rPr lang="en-US" altLang="ja-JP"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a:t>
            </a:r>
            <a:endParaRPr lang="ja-JP" altLang="en-US" sz="4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3</a:t>
            </a:fld>
            <a:endParaRPr kumimoji="1" lang="ja-JP" altLang="en-US"/>
          </a:p>
        </p:txBody>
      </p:sp>
      <p:sp>
        <p:nvSpPr>
          <p:cNvPr id="6" name="テキスト ボックス 5">
            <a:extLst>
              <a:ext uri="{FF2B5EF4-FFF2-40B4-BE49-F238E27FC236}">
                <a16:creationId xmlns:a16="http://schemas.microsoft.com/office/drawing/2014/main" id="{3D9C4AE9-5A12-4DF8-8F0A-49BC17CD933E}"/>
              </a:ext>
            </a:extLst>
          </p:cNvPr>
          <p:cNvSpPr txBox="1"/>
          <p:nvPr/>
        </p:nvSpPr>
        <p:spPr>
          <a:xfrm>
            <a:off x="6748780" y="2052478"/>
            <a:ext cx="1938020" cy="461665"/>
          </a:xfrm>
          <a:prstGeom prst="rect">
            <a:avLst/>
          </a:prstGeom>
          <a:noFill/>
        </p:spPr>
        <p:txBody>
          <a:bodyPr wrap="square">
            <a:spAutoFit/>
          </a:bodyPr>
          <a:lstStyle/>
          <a:p>
            <a:r>
              <a:rPr lang="ja-JP" altLang="en-US" sz="2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とく　せい </a:t>
            </a:r>
            <a:endParaRPr lang="ja-JP" altLang="en-US" sz="2400" dirty="0"/>
          </a:p>
        </p:txBody>
      </p:sp>
    </p:spTree>
    <p:extLst>
      <p:ext uri="{BB962C8B-B14F-4D97-AF65-F5344CB8AC3E}">
        <p14:creationId xmlns:p14="http://schemas.microsoft.com/office/powerpoint/2010/main" val="29802187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122792C4-C7CB-4DA4-9A34-2024DDD3BDB9}"/>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87944"/>
            <a:ext cx="12192000" cy="3355596"/>
          </a:xfrm>
          <a:prstGeom prst="rect">
            <a:avLst/>
          </a:prstGeom>
        </p:spPr>
      </p:pic>
      <p:sp>
        <p:nvSpPr>
          <p:cNvPr id="6" name="タイトル 3"/>
          <p:cNvSpPr txBox="1">
            <a:spLocks/>
          </p:cNvSpPr>
          <p:nvPr/>
        </p:nvSpPr>
        <p:spPr>
          <a:xfrm>
            <a:off x="314325" y="-80595"/>
            <a:ext cx="11563350" cy="2245037"/>
          </a:xfrm>
          <a:prstGeom prst="rect">
            <a:avLst/>
          </a:prstGeom>
        </p:spPr>
        <p:txBody>
          <a:bodyPr vert="horz" lIns="84407" tIns="42203" rIns="84407" bIns="42203" rtlCol="0" anchor="ctr">
            <a:norm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ネットにだまされない力を</a:t>
            </a:r>
            <a:br>
              <a:rPr lang="en-US" altLang="ja-JP"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身に付ける</a:t>
            </a:r>
            <a:endParaRPr lang="en-US" altLang="ja-JP"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7" name="タイトル 3"/>
          <p:cNvSpPr txBox="1">
            <a:spLocks/>
          </p:cNvSpPr>
          <p:nvPr/>
        </p:nvSpPr>
        <p:spPr>
          <a:xfrm>
            <a:off x="1800479" y="3006982"/>
            <a:ext cx="8229600" cy="1436817"/>
          </a:xfrm>
          <a:prstGeom prst="rect">
            <a:avLst/>
          </a:prstGeom>
        </p:spPr>
        <p:txBody>
          <a:bodyPr vert="horz" lIns="84407" tIns="42203" rIns="84407" bIns="42203" rtlCol="0" anchor="ctr">
            <a:norm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endParaRPr lang="ja-JP" altLang="en-US" sz="4063" dirty="0">
              <a:solidFill>
                <a:schemeClr val="tx1"/>
              </a:solidFill>
            </a:endParaRP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30</a:t>
            </a:fld>
            <a:endParaRPr kumimoji="1" lang="ja-JP" altLang="en-US"/>
          </a:p>
        </p:txBody>
      </p:sp>
      <p:sp>
        <p:nvSpPr>
          <p:cNvPr id="11" name="タイトル 3"/>
          <p:cNvSpPr txBox="1">
            <a:spLocks/>
          </p:cNvSpPr>
          <p:nvPr/>
        </p:nvSpPr>
        <p:spPr>
          <a:xfrm>
            <a:off x="414338" y="2105868"/>
            <a:ext cx="11620500" cy="2523944"/>
          </a:xfrm>
          <a:prstGeom prst="rect">
            <a:avLst/>
          </a:prstGeom>
          <a:solidFill>
            <a:schemeClr val="bg1">
              <a:alpha val="92000"/>
            </a:schemeClr>
          </a:solidFill>
        </p:spPr>
        <p:txBody>
          <a:bodyPr vert="horz" lIns="84407" tIns="42203" rIns="84407" bIns="42203" rtlCol="0" anchor="ctr">
            <a:normAutofit fontScale="92500"/>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5600" b="1" dirty="0">
                <a:ln>
                  <a:solidFill>
                    <a:srgbClr val="FF0000"/>
                  </a:solidFill>
                </a:ln>
                <a:solidFill>
                  <a:schemeClr val="tx1"/>
                </a:solidFill>
                <a:latin typeface="Meiryo" charset="-128"/>
                <a:ea typeface="Meiryo" charset="-128"/>
                <a:cs typeface="Meiryo" charset="-128"/>
              </a:rPr>
              <a:t>自分で考える習慣を身に付けよう</a:t>
            </a:r>
            <a:endParaRPr lang="en-US" altLang="ja-JP" sz="5600" b="1" dirty="0">
              <a:ln>
                <a:solidFill>
                  <a:srgbClr val="FF0000"/>
                </a:solidFill>
              </a:ln>
              <a:solidFill>
                <a:srgbClr val="FFFF00"/>
              </a:solidFill>
              <a:latin typeface="Meiryo" charset="-128"/>
              <a:ea typeface="Meiryo" charset="-128"/>
              <a:cs typeface="Meiryo" charset="-128"/>
            </a:endParaRPr>
          </a:p>
          <a:p>
            <a:pPr>
              <a:lnSpc>
                <a:spcPct val="210000"/>
              </a:lnSpc>
            </a:pPr>
            <a:r>
              <a:rPr lang="ja-JP" altLang="en-US" sz="1847" b="1" dirty="0">
                <a:solidFill>
                  <a:schemeClr val="tx1"/>
                </a:solidFill>
                <a:latin typeface="Meiryo" charset="-128"/>
                <a:ea typeface="Meiryo" charset="-128"/>
                <a:cs typeface="Meiryo" charset="-128"/>
              </a:rPr>
              <a:t>　</a:t>
            </a:r>
            <a:r>
              <a:rPr lang="ja-JP" altLang="en-US" sz="3800" b="1" dirty="0">
                <a:solidFill>
                  <a:schemeClr val="accent2">
                    <a:lumMod val="75000"/>
                  </a:schemeClr>
                </a:solidFill>
                <a:latin typeface="Meiryo" charset="-128"/>
                <a:ea typeface="Meiryo" charset="-128"/>
                <a:cs typeface="Meiryo" charset="-128"/>
              </a:rPr>
              <a:t>見えているものだけで判断をしないように注意しよう</a:t>
            </a:r>
            <a:endParaRPr lang="en-US" altLang="ja-JP" sz="3800" b="1" dirty="0">
              <a:solidFill>
                <a:schemeClr val="accent2">
                  <a:lumMod val="75000"/>
                </a:schemeClr>
              </a:solidFill>
              <a:latin typeface="Meiryo" charset="-128"/>
              <a:ea typeface="Meiryo" charset="-128"/>
              <a:cs typeface="Meiryo" charset="-128"/>
            </a:endParaRPr>
          </a:p>
        </p:txBody>
      </p:sp>
      <p:sp>
        <p:nvSpPr>
          <p:cNvPr id="14" name="テキスト ボックス 13">
            <a:extLst>
              <a:ext uri="{FF2B5EF4-FFF2-40B4-BE49-F238E27FC236}">
                <a16:creationId xmlns:a16="http://schemas.microsoft.com/office/drawing/2014/main" id="{B7B0091B-495E-461F-BD95-76006E2D86D8}"/>
              </a:ext>
            </a:extLst>
          </p:cNvPr>
          <p:cNvSpPr txBox="1"/>
          <p:nvPr/>
        </p:nvSpPr>
        <p:spPr>
          <a:xfrm>
            <a:off x="5187434" y="2096110"/>
            <a:ext cx="1531890" cy="400110"/>
          </a:xfrm>
          <a:prstGeom prst="rect">
            <a:avLst/>
          </a:prstGeom>
          <a:noFill/>
        </p:spPr>
        <p:txBody>
          <a:bodyPr wrap="square" rtlCol="0">
            <a:spAutoFit/>
          </a:bodyPr>
          <a:lstStyle/>
          <a:p>
            <a:r>
              <a:rPr kumimoji="1" lang="ja-JP" altLang="en-US" sz="2000" b="1" dirty="0">
                <a:ln>
                  <a:solidFill>
                    <a:srgbClr val="FF0000"/>
                  </a:solidFill>
                </a:ln>
                <a:latin typeface="Meiryo" charset="-128"/>
                <a:ea typeface="Meiryo" charset="-128"/>
              </a:rPr>
              <a:t>しゅうかん</a:t>
            </a:r>
            <a:endParaRPr kumimoji="1" lang="ja-JP" altLang="en-US" sz="2000" dirty="0"/>
          </a:p>
        </p:txBody>
      </p:sp>
      <p:sp>
        <p:nvSpPr>
          <p:cNvPr id="15" name="タイトル 3">
            <a:extLst>
              <a:ext uri="{FF2B5EF4-FFF2-40B4-BE49-F238E27FC236}">
                <a16:creationId xmlns:a16="http://schemas.microsoft.com/office/drawing/2014/main" id="{AD24EBD0-D6DB-4C5A-B798-D8C7743709F7}"/>
              </a:ext>
            </a:extLst>
          </p:cNvPr>
          <p:cNvSpPr txBox="1">
            <a:spLocks/>
          </p:cNvSpPr>
          <p:nvPr/>
        </p:nvSpPr>
        <p:spPr>
          <a:xfrm>
            <a:off x="-82901" y="4670847"/>
            <a:ext cx="12420600" cy="1915006"/>
          </a:xfrm>
          <a:prstGeom prst="rect">
            <a:avLst/>
          </a:prstGeom>
          <a:solidFill>
            <a:schemeClr val="bg1">
              <a:alpha val="92000"/>
            </a:schemeClr>
          </a:solidFill>
        </p:spPr>
        <p:txBody>
          <a:bodyPr vert="horz" lIns="84407" tIns="42203" rIns="84407"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4800" b="1" dirty="0">
                <a:ln>
                  <a:solidFill>
                    <a:srgbClr val="FF0000"/>
                  </a:solidFill>
                </a:ln>
                <a:solidFill>
                  <a:schemeClr val="tx1"/>
                </a:solidFill>
                <a:latin typeface="Meiryo" charset="-128"/>
                <a:ea typeface="Meiryo" charset="-128"/>
                <a:cs typeface="Meiryo" charset="-128"/>
              </a:rPr>
              <a:t>情報を見極めよう</a:t>
            </a:r>
            <a:endParaRPr lang="en-US" altLang="ja-JP" sz="4800" b="1" dirty="0">
              <a:ln>
                <a:solidFill>
                  <a:srgbClr val="FF0000"/>
                </a:solidFill>
              </a:ln>
              <a:solidFill>
                <a:srgbClr val="FFFF00"/>
              </a:solidFill>
              <a:latin typeface="Meiryo" charset="-128"/>
              <a:ea typeface="Meiryo" charset="-128"/>
              <a:cs typeface="Meiryo" charset="-128"/>
            </a:endParaRPr>
          </a:p>
          <a:p>
            <a:pPr>
              <a:lnSpc>
                <a:spcPct val="220000"/>
              </a:lnSpc>
            </a:pPr>
            <a:r>
              <a:rPr lang="ja-JP" altLang="en-US" sz="1800" b="1" dirty="0">
                <a:solidFill>
                  <a:schemeClr val="tx1"/>
                </a:solidFill>
                <a:latin typeface="Meiryo" charset="-128"/>
                <a:ea typeface="Meiryo" charset="-128"/>
                <a:cs typeface="Meiryo" charset="-128"/>
              </a:rPr>
              <a:t>　</a:t>
            </a:r>
            <a:r>
              <a:rPr lang="ja-JP" altLang="en-US" sz="2800" b="1" dirty="0">
                <a:solidFill>
                  <a:schemeClr val="accent2">
                    <a:lumMod val="75000"/>
                  </a:schemeClr>
                </a:solidFill>
                <a:latin typeface="Meiryo" charset="-128"/>
                <a:ea typeface="Meiryo" charset="-128"/>
                <a:cs typeface="Meiryo" charset="-128"/>
              </a:rPr>
              <a:t>ネットの情報や他人の書き込みが本当に正しいのか意識してみよう</a:t>
            </a:r>
            <a:endParaRPr lang="en-US" altLang="ja-JP" sz="1600" b="1" dirty="0">
              <a:solidFill>
                <a:schemeClr val="accent2">
                  <a:lumMod val="75000"/>
                </a:schemeClr>
              </a:solidFill>
              <a:latin typeface="Meiryo" charset="-128"/>
              <a:ea typeface="Meiryo" charset="-128"/>
              <a:cs typeface="Meiryo" charset="-128"/>
            </a:endParaRPr>
          </a:p>
        </p:txBody>
      </p:sp>
      <p:sp>
        <p:nvSpPr>
          <p:cNvPr id="5" name="テキスト ボックス 4">
            <a:extLst>
              <a:ext uri="{FF2B5EF4-FFF2-40B4-BE49-F238E27FC236}">
                <a16:creationId xmlns:a16="http://schemas.microsoft.com/office/drawing/2014/main" id="{13D27600-0A58-483C-9854-6DAA0884886C}"/>
              </a:ext>
            </a:extLst>
          </p:cNvPr>
          <p:cNvSpPr txBox="1"/>
          <p:nvPr/>
        </p:nvSpPr>
        <p:spPr>
          <a:xfrm>
            <a:off x="5421651" y="3292180"/>
            <a:ext cx="1643974" cy="338554"/>
          </a:xfrm>
          <a:prstGeom prst="rect">
            <a:avLst/>
          </a:prstGeom>
          <a:noFill/>
        </p:spPr>
        <p:txBody>
          <a:bodyPr wrap="square" rtlCol="0">
            <a:spAutoFit/>
          </a:bodyPr>
          <a:lstStyle/>
          <a:p>
            <a:r>
              <a:rPr kumimoji="1" lang="ja-JP" altLang="en-US" sz="1600" b="1" dirty="0">
                <a:solidFill>
                  <a:schemeClr val="accent2">
                    <a:lumMod val="75000"/>
                  </a:schemeClr>
                </a:solidFill>
                <a:latin typeface="Meiryo" charset="-128"/>
                <a:ea typeface="Meiryo" charset="-128"/>
              </a:rPr>
              <a:t>はんだん</a:t>
            </a:r>
            <a:endParaRPr kumimoji="1" lang="ja-JP" altLang="en-US" sz="1600" dirty="0">
              <a:solidFill>
                <a:schemeClr val="accent2">
                  <a:lumMod val="75000"/>
                </a:schemeClr>
              </a:solidFill>
            </a:endParaRPr>
          </a:p>
        </p:txBody>
      </p:sp>
      <p:sp>
        <p:nvSpPr>
          <p:cNvPr id="16" name="テキスト ボックス 15">
            <a:extLst>
              <a:ext uri="{FF2B5EF4-FFF2-40B4-BE49-F238E27FC236}">
                <a16:creationId xmlns:a16="http://schemas.microsoft.com/office/drawing/2014/main" id="{41E351F0-00DC-417D-A62F-1869A6A0FED9}"/>
              </a:ext>
            </a:extLst>
          </p:cNvPr>
          <p:cNvSpPr txBox="1"/>
          <p:nvPr/>
        </p:nvSpPr>
        <p:spPr>
          <a:xfrm>
            <a:off x="3680298" y="4489983"/>
            <a:ext cx="1643974" cy="369332"/>
          </a:xfrm>
          <a:prstGeom prst="rect">
            <a:avLst/>
          </a:prstGeom>
          <a:noFill/>
        </p:spPr>
        <p:txBody>
          <a:bodyPr wrap="square" rtlCol="0">
            <a:spAutoFit/>
          </a:bodyPr>
          <a:lstStyle/>
          <a:p>
            <a:r>
              <a:rPr kumimoji="1" lang="ja-JP" altLang="en-US" b="1" dirty="0">
                <a:ln>
                  <a:solidFill>
                    <a:srgbClr val="FF0000"/>
                  </a:solidFill>
                </a:ln>
                <a:latin typeface="Meiryo" charset="-128"/>
                <a:ea typeface="Meiryo" charset="-128"/>
              </a:rPr>
              <a:t>じょうほう</a:t>
            </a:r>
            <a:endParaRPr kumimoji="1" lang="ja-JP" altLang="en-US" dirty="0"/>
          </a:p>
        </p:txBody>
      </p:sp>
      <p:sp>
        <p:nvSpPr>
          <p:cNvPr id="12" name="テキスト ボックス 11">
            <a:extLst>
              <a:ext uri="{FF2B5EF4-FFF2-40B4-BE49-F238E27FC236}">
                <a16:creationId xmlns:a16="http://schemas.microsoft.com/office/drawing/2014/main" id="{41E351F0-00DC-417D-A62F-1869A6A0FED9}"/>
              </a:ext>
            </a:extLst>
          </p:cNvPr>
          <p:cNvSpPr txBox="1"/>
          <p:nvPr/>
        </p:nvSpPr>
        <p:spPr>
          <a:xfrm>
            <a:off x="5602726" y="4508858"/>
            <a:ext cx="1643974" cy="369332"/>
          </a:xfrm>
          <a:prstGeom prst="rect">
            <a:avLst/>
          </a:prstGeom>
          <a:noFill/>
        </p:spPr>
        <p:txBody>
          <a:bodyPr wrap="square" rtlCol="0">
            <a:spAutoFit/>
          </a:bodyPr>
          <a:lstStyle/>
          <a:p>
            <a:r>
              <a:rPr kumimoji="1" lang="ja-JP" altLang="en-US" b="1" dirty="0">
                <a:ln>
                  <a:solidFill>
                    <a:srgbClr val="FF0000"/>
                  </a:solidFill>
                </a:ln>
                <a:latin typeface="Meiryo" charset="-128"/>
                <a:ea typeface="Meiryo" charset="-128"/>
              </a:rPr>
              <a:t>み　き わ</a:t>
            </a:r>
            <a:endParaRPr kumimoji="1" lang="ja-JP" altLang="en-US" dirty="0"/>
          </a:p>
        </p:txBody>
      </p:sp>
    </p:spTree>
    <p:extLst>
      <p:ext uri="{BB962C8B-B14F-4D97-AF65-F5344CB8AC3E}">
        <p14:creationId xmlns:p14="http://schemas.microsoft.com/office/powerpoint/2010/main" val="19291434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3D292309-4C84-48A7-BBBA-7D2378EB7A3B}"/>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2" name="タイトル 1"/>
          <p:cNvSpPr>
            <a:spLocks noGrp="1"/>
          </p:cNvSpPr>
          <p:nvPr>
            <p:ph type="title"/>
          </p:nvPr>
        </p:nvSpPr>
        <p:spPr>
          <a:xfrm>
            <a:off x="566052" y="941602"/>
            <a:ext cx="11430000" cy="1156364"/>
          </a:xfrm>
          <a:solidFill>
            <a:schemeClr val="bg1">
              <a:alpha val="63000"/>
            </a:schemeClr>
          </a:solidFill>
        </p:spPr>
        <p:txBody>
          <a:bodyPr>
            <a:noAutofit/>
          </a:bodyPr>
          <a:lstStyle/>
          <a:p>
            <a:pPr algn="ctr"/>
            <a:r>
              <a:rPr lang="ja-JP" altLang="en-US" sz="6000" b="1" dirty="0">
                <a:ln w="34925">
                  <a:solidFill>
                    <a:srgbClr val="FFFF00">
                      <a:alpha val="65000"/>
                    </a:srgbClr>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正しい「承認欲求」を満たす</a:t>
            </a:r>
            <a:endParaRPr lang="ja-JP" altLang="en-US" sz="6000"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4" name="テキスト ボックス 3"/>
          <p:cNvSpPr txBox="1"/>
          <p:nvPr/>
        </p:nvSpPr>
        <p:spPr>
          <a:xfrm>
            <a:off x="1894103" y="2830784"/>
            <a:ext cx="8773899" cy="547073"/>
          </a:xfrm>
          <a:prstGeom prst="rect">
            <a:avLst/>
          </a:prstGeom>
          <a:noFill/>
        </p:spPr>
        <p:txBody>
          <a:bodyPr wrap="square" rtlCol="0">
            <a:spAutoFit/>
          </a:bodyPr>
          <a:lstStyle/>
          <a:p>
            <a:r>
              <a:rPr lang="ja-JP" altLang="en-US" sz="2955" b="1" kern="100">
                <a:effectLst>
                  <a:outerShdw blurRad="38100" dist="38100" dir="2700000" algn="tl">
                    <a:srgbClr val="000000">
                      <a:alpha val="43137"/>
                    </a:srgbClr>
                  </a:outerShdw>
                </a:effectLst>
                <a:latin typeface="+mj-ea"/>
                <a:ea typeface="+mj-ea"/>
                <a:cs typeface="Times New Roman"/>
              </a:rPr>
              <a:t>　</a:t>
            </a:r>
            <a:r>
              <a:rPr lang="ja-JP" altLang="en-US" sz="1663" b="1">
                <a:effectLst>
                  <a:outerShdw blurRad="38100" dist="38100" dir="2700000" algn="tl">
                    <a:srgbClr val="000000">
                      <a:alpha val="43137"/>
                    </a:srgbClr>
                  </a:outerShdw>
                </a:effectLst>
                <a:latin typeface="+mj-ea"/>
                <a:ea typeface="+mj-ea"/>
              </a:rPr>
              <a:t>　</a:t>
            </a:r>
            <a:endParaRPr kumimoji="1" lang="ja-JP" altLang="en-US" sz="1663" b="1">
              <a:effectLst>
                <a:outerShdw blurRad="38100" dist="38100" dir="2700000" algn="tl">
                  <a:srgbClr val="000000">
                    <a:alpha val="43137"/>
                  </a:srgbClr>
                </a:outerShdw>
              </a:effectLst>
              <a:latin typeface="+mj-ea"/>
              <a:ea typeface="+mj-ea"/>
            </a:endParaRPr>
          </a:p>
        </p:txBody>
      </p:sp>
      <p:sp>
        <p:nvSpPr>
          <p:cNvPr id="3" name="正方形/長方形 2">
            <a:extLst>
              <a:ext uri="{FF2B5EF4-FFF2-40B4-BE49-F238E27FC236}">
                <a16:creationId xmlns:a16="http://schemas.microsoft.com/office/drawing/2014/main" id="{CA3E6EB6-2F7B-0046-9D88-0356AB6229F2}"/>
              </a:ext>
            </a:extLst>
          </p:cNvPr>
          <p:cNvSpPr/>
          <p:nvPr/>
        </p:nvSpPr>
        <p:spPr>
          <a:xfrm>
            <a:off x="0" y="2631376"/>
            <a:ext cx="12192000" cy="3834911"/>
          </a:xfrm>
          <a:prstGeom prst="rect">
            <a:avLst/>
          </a:prstGeom>
          <a:solidFill>
            <a:srgbClr val="FF0000">
              <a:alpha val="77785"/>
            </a:srgbClr>
          </a:solidFill>
        </p:spPr>
        <p:txBody>
          <a:bodyPr wrap="square" lIns="84407" tIns="42203" rIns="84407" bIns="42203">
            <a:spAutoFit/>
          </a:bodyPr>
          <a:lstStyle/>
          <a:p>
            <a:pPr algn="ctr"/>
            <a:r>
              <a:rPr lang="ja-JP" altLang="en-US" sz="8122"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ネット上の「いいね」　よりも</a:t>
            </a:r>
            <a:endParaRPr lang="en-US" altLang="ja-JP" sz="8122"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a:p>
            <a:pPr algn="ctr"/>
            <a:r>
              <a:rPr lang="ja-JP" altLang="en-US" sz="8122"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リアルいいね！</a:t>
            </a:r>
          </a:p>
        </p:txBody>
      </p:sp>
      <p:sp>
        <p:nvSpPr>
          <p:cNvPr id="8" name="テキスト ボックス 7">
            <a:extLst>
              <a:ext uri="{FF2B5EF4-FFF2-40B4-BE49-F238E27FC236}">
                <a16:creationId xmlns:a16="http://schemas.microsoft.com/office/drawing/2014/main" id="{41E351F0-00DC-417D-A62F-1869A6A0FED9}"/>
              </a:ext>
            </a:extLst>
          </p:cNvPr>
          <p:cNvSpPr txBox="1"/>
          <p:nvPr/>
        </p:nvSpPr>
        <p:spPr>
          <a:xfrm>
            <a:off x="4283130" y="608474"/>
            <a:ext cx="3576744" cy="461665"/>
          </a:xfrm>
          <a:prstGeom prst="rect">
            <a:avLst/>
          </a:prstGeom>
          <a:noFill/>
        </p:spPr>
        <p:txBody>
          <a:bodyPr wrap="square" rtlCol="0">
            <a:spAutoFit/>
          </a:bodyPr>
          <a:lstStyle/>
          <a:p>
            <a:r>
              <a:rPr kumimoji="1" lang="ja-JP" altLang="en-US" sz="2400" b="1" dirty="0">
                <a:ln>
                  <a:solidFill>
                    <a:srgbClr val="FF0000"/>
                  </a:solidFill>
                </a:ln>
                <a:solidFill>
                  <a:srgbClr val="FFC000"/>
                </a:solidFill>
                <a:effectLst>
                  <a:outerShdw blurRad="38100" dist="38100" dir="2700000" algn="tl">
                    <a:srgbClr val="000000">
                      <a:alpha val="43137"/>
                    </a:srgbClr>
                  </a:outerShdw>
                </a:effectLst>
                <a:latin typeface="Meiryo" charset="-128"/>
                <a:ea typeface="Meiryo" charset="-128"/>
              </a:rPr>
              <a:t>しょうにんよっきゅう</a:t>
            </a:r>
            <a:endParaRPr kumimoji="1" lang="ja-JP" altLang="en-US" sz="2400"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196371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E1E0AD71-9A2D-4D16-98EE-0DE0035B06AF}"/>
              </a:ext>
            </a:extLst>
          </p:cNvPr>
          <p:cNvPicPr>
            <a:picLocks noChangeAspect="1"/>
          </p:cNvPicPr>
          <p:nvPr/>
        </p:nvPicPr>
        <p:blipFill rotWithShape="1">
          <a:blip r:embed="rId3">
            <a:extLst>
              <a:ext uri="{28A0092B-C50C-407E-A947-70E740481C1C}">
                <a14:useLocalDpi xmlns:a14="http://schemas.microsoft.com/office/drawing/2010/main" val="0"/>
              </a:ext>
            </a:extLst>
          </a:blip>
          <a:srcRect b="3302"/>
          <a:stretch/>
        </p:blipFill>
        <p:spPr>
          <a:xfrm>
            <a:off x="0" y="4500113"/>
            <a:ext cx="12192000" cy="2357887"/>
          </a:xfrm>
          <a:prstGeom prst="rect">
            <a:avLst/>
          </a:prstGeom>
        </p:spPr>
      </p:pic>
      <p:pic>
        <p:nvPicPr>
          <p:cNvPr id="8" name="図 7">
            <a:extLst>
              <a:ext uri="{FF2B5EF4-FFF2-40B4-BE49-F238E27FC236}">
                <a16:creationId xmlns:a16="http://schemas.microsoft.com/office/drawing/2014/main" id="{FE1F52F8-5782-41D4-8C1B-AD6DEA3B0AF5}"/>
              </a:ext>
            </a:extLst>
          </p:cNvPr>
          <p:cNvPicPr>
            <a:picLocks noChangeAspect="1"/>
          </p:cNvPicPr>
          <p:nvPr/>
        </p:nvPicPr>
        <p:blipFill rotWithShape="1">
          <a:blip r:embed="rId4">
            <a:extLst>
              <a:ext uri="{BEBA8EAE-BF5A-486C-A8C5-ECC9F3942E4B}">
                <a14:imgProps xmlns:a14="http://schemas.microsoft.com/office/drawing/2010/main">
                  <a14:imgLayer r:embed="rId5">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15" name="タイトル 3">
            <a:extLst>
              <a:ext uri="{FF2B5EF4-FFF2-40B4-BE49-F238E27FC236}">
                <a16:creationId xmlns:a16="http://schemas.microsoft.com/office/drawing/2014/main" id="{BADF138F-C693-4798-8A45-75F6DB6B3629}"/>
              </a:ext>
            </a:extLst>
          </p:cNvPr>
          <p:cNvSpPr txBox="1">
            <a:spLocks/>
          </p:cNvSpPr>
          <p:nvPr/>
        </p:nvSpPr>
        <p:spPr>
          <a:xfrm>
            <a:off x="1240835" y="2631711"/>
            <a:ext cx="9710329" cy="129614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en-US" altLang="ja-JP" b="1" dirty="0">
              <a:ln w="12700">
                <a:solidFill>
                  <a:schemeClr val="accent1"/>
                </a:solidFill>
                <a:prstDash val="solid"/>
              </a:ln>
              <a:solidFill>
                <a:srgbClr val="FFFF00"/>
              </a:solidFill>
              <a:effectLst>
                <a:outerShdw dist="38100" dir="2640000" algn="bl" rotWithShape="0">
                  <a:schemeClr val="accent1"/>
                </a:outerShdw>
              </a:effectLst>
              <a:latin typeface="メイリオ" panose="020B0604030504040204" pitchFamily="50" charset="-128"/>
              <a:ea typeface="メイリオ" panose="020B0604030504040204" pitchFamily="50" charset="-128"/>
              <a:cs typeface="Meiryo" charset="-128"/>
            </a:endParaRPr>
          </a:p>
          <a:p>
            <a:endParaRPr lang="en-US" altLang="ja-JP" b="1" dirty="0">
              <a:ln w="12700">
                <a:solidFill>
                  <a:schemeClr val="accent1"/>
                </a:solidFill>
                <a:prstDash val="solid"/>
              </a:ln>
              <a:solidFill>
                <a:srgbClr val="FFFF00"/>
              </a:solidFill>
              <a:effectLst>
                <a:outerShdw dist="38100" dir="2640000" algn="bl" rotWithShape="0">
                  <a:schemeClr val="accent1"/>
                </a:outerShdw>
              </a:effectLst>
              <a:latin typeface="メイリオ" panose="020B0604030504040204" pitchFamily="50" charset="-128"/>
              <a:ea typeface="メイリオ" panose="020B0604030504040204" pitchFamily="50" charset="-128"/>
              <a:cs typeface="Meiryo" charset="-128"/>
            </a:endParaRPr>
          </a:p>
          <a:p>
            <a:r>
              <a:rPr lang="ja-JP" altLang="en-US" b="1" dirty="0">
                <a:ln w="12700">
                  <a:solidFill>
                    <a:schemeClr val="accent1"/>
                  </a:solidFill>
                  <a:prstDash val="solid"/>
                </a:ln>
                <a:solidFill>
                  <a:srgbClr val="FFFF00"/>
                </a:solidFill>
                <a:effectLst>
                  <a:outerShdw dist="38100" dir="2640000" algn="bl" rotWithShape="0">
                    <a:schemeClr val="accent1"/>
                  </a:outerShdw>
                </a:effectLst>
                <a:latin typeface="メイリオ" panose="020B0604030504040204" pitchFamily="50" charset="-128"/>
                <a:ea typeface="メイリオ" panose="020B0604030504040204" pitchFamily="50" charset="-128"/>
                <a:cs typeface="Meiryo" charset="-128"/>
              </a:rPr>
              <a:t>終わり</a:t>
            </a:r>
          </a:p>
        </p:txBody>
      </p:sp>
      <p:sp>
        <p:nvSpPr>
          <p:cNvPr id="10" name="テキスト ボックス 9">
            <a:extLst>
              <a:ext uri="{FF2B5EF4-FFF2-40B4-BE49-F238E27FC236}">
                <a16:creationId xmlns:a16="http://schemas.microsoft.com/office/drawing/2014/main" id="{983B43B8-0821-4B65-B72E-F89023889598}"/>
              </a:ext>
            </a:extLst>
          </p:cNvPr>
          <p:cNvSpPr txBox="1"/>
          <p:nvPr/>
        </p:nvSpPr>
        <p:spPr>
          <a:xfrm>
            <a:off x="5062901" y="2576728"/>
            <a:ext cx="616927" cy="461665"/>
          </a:xfrm>
          <a:prstGeom prst="rect">
            <a:avLst/>
          </a:prstGeom>
          <a:noFill/>
        </p:spPr>
        <p:txBody>
          <a:bodyPr wrap="square" rtlCol="0">
            <a:spAutoFit/>
          </a:bodyPr>
          <a:lstStyle/>
          <a:p>
            <a:r>
              <a:rPr kumimoji="1" lang="ja-JP" altLang="en-US" sz="2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お</a:t>
            </a:r>
            <a:endParaRPr kumimoji="1" lang="ja-JP" altLang="en-US" sz="2400" dirty="0"/>
          </a:p>
        </p:txBody>
      </p:sp>
    </p:spTree>
    <p:extLst>
      <p:ext uri="{BB962C8B-B14F-4D97-AF65-F5344CB8AC3E}">
        <p14:creationId xmlns:p14="http://schemas.microsoft.com/office/powerpoint/2010/main" val="2048793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図 17">
            <a:extLst>
              <a:ext uri="{FF2B5EF4-FFF2-40B4-BE49-F238E27FC236}">
                <a16:creationId xmlns:a16="http://schemas.microsoft.com/office/drawing/2014/main" id="{13D43C53-7FCC-49D2-8319-6B1574C1EE5D}"/>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2209798" y="108845"/>
            <a:ext cx="7772400" cy="1329992"/>
          </a:xfrm>
          <a:ln>
            <a:noFill/>
          </a:ln>
        </p:spPr>
        <p:txBody>
          <a:bodyPr>
            <a:noAutofit/>
          </a:bodyPr>
          <a:lstStyle/>
          <a:p>
            <a:pPr algn="ctr"/>
            <a:r>
              <a:rPr lang="en-US" altLang="ja-JP" sz="6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6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の種類</a:t>
            </a: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4</a:t>
            </a:fld>
            <a:endParaRPr kumimoji="1" lang="ja-JP" altLang="en-US"/>
          </a:p>
        </p:txBody>
      </p:sp>
      <p:sp>
        <p:nvSpPr>
          <p:cNvPr id="8" name="テキスト ボックス 7">
            <a:extLst>
              <a:ext uri="{FF2B5EF4-FFF2-40B4-BE49-F238E27FC236}">
                <a16:creationId xmlns:a16="http://schemas.microsoft.com/office/drawing/2014/main" id="{E5ED491F-41FD-6048-B9C4-79CE1C402863}"/>
              </a:ext>
            </a:extLst>
          </p:cNvPr>
          <p:cNvSpPr txBox="1"/>
          <p:nvPr/>
        </p:nvSpPr>
        <p:spPr>
          <a:xfrm>
            <a:off x="0" y="1734632"/>
            <a:ext cx="12192000" cy="860044"/>
          </a:xfrm>
          <a:prstGeom prst="rect">
            <a:avLst/>
          </a:prstGeom>
          <a:solidFill>
            <a:schemeClr val="accent6">
              <a:lumMod val="20000"/>
              <a:lumOff val="80000"/>
              <a:alpha val="80363"/>
            </a:schemeClr>
          </a:solidFill>
        </p:spPr>
        <p:txBody>
          <a:bodyPr wrap="square" rtlCol="0">
            <a:spAutoFit/>
          </a:bodyPr>
          <a:lstStyle/>
          <a:p>
            <a:endParaRPr kumimoji="1" lang="en-US" altLang="ja-JP" sz="1663" dirty="0"/>
          </a:p>
          <a:p>
            <a:endParaRPr lang="en-US" altLang="ja-JP" sz="1663" dirty="0"/>
          </a:p>
          <a:p>
            <a:endParaRPr lang="en-US" altLang="ja-JP" sz="1663" dirty="0"/>
          </a:p>
        </p:txBody>
      </p:sp>
      <p:sp>
        <p:nvSpPr>
          <p:cNvPr id="9" name="タイトル 3">
            <a:extLst>
              <a:ext uri="{FF2B5EF4-FFF2-40B4-BE49-F238E27FC236}">
                <a16:creationId xmlns:a16="http://schemas.microsoft.com/office/drawing/2014/main" id="{28CC3D22-3C98-514D-BB6E-8EFCC7F3D05A}"/>
              </a:ext>
            </a:extLst>
          </p:cNvPr>
          <p:cNvSpPr txBox="1">
            <a:spLocks/>
          </p:cNvSpPr>
          <p:nvPr/>
        </p:nvSpPr>
        <p:spPr>
          <a:xfrm>
            <a:off x="2209800" y="1874959"/>
            <a:ext cx="7772400" cy="780148"/>
          </a:xfrm>
          <a:prstGeom prst="rect">
            <a:avLst/>
          </a:prstGeom>
          <a:ln>
            <a:noFill/>
          </a:ln>
        </p:spPr>
        <p:txBody>
          <a:bodyPr vert="horz" lIns="84407" tIns="42203" rIns="84407" bIns="42203" rtlCol="0" anchor="t">
            <a:normAutofit fontScale="97500"/>
          </a:bodyPr>
          <a:lstStyle>
            <a:lvl1pPr algn="ctr" defTabSz="914400" rtl="0" eaLnBrk="1" latinLnBrk="0" hangingPunct="1">
              <a:spcBef>
                <a:spcPct val="0"/>
              </a:spcBef>
              <a:buNone/>
              <a:defRPr kumimoji="1" sz="4400" b="0" kern="1200" cap="none">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4063" b="1" dirty="0">
                <a:ln>
                  <a:solidFill>
                    <a:srgbClr val="FFFF00"/>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テキスト写真型</a:t>
            </a:r>
            <a:r>
              <a:rPr lang="en-US" altLang="ja-JP" sz="4063" b="1" dirty="0">
                <a:ln>
                  <a:solidFill>
                    <a:srgbClr val="FFFF00"/>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SNS</a:t>
            </a:r>
            <a:endParaRPr lang="ja-JP" altLang="en-US" sz="4063" b="1" dirty="0">
              <a:ln>
                <a:solidFill>
                  <a:srgbClr val="FFFF00"/>
                </a:solidFill>
              </a:ln>
              <a:solidFill>
                <a:schemeClr val="tx1"/>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0" name="テキスト ボックス 9">
            <a:extLst>
              <a:ext uri="{FF2B5EF4-FFF2-40B4-BE49-F238E27FC236}">
                <a16:creationId xmlns:a16="http://schemas.microsoft.com/office/drawing/2014/main" id="{33F98E49-F50D-134D-B384-349328ACFFDE}"/>
              </a:ext>
            </a:extLst>
          </p:cNvPr>
          <p:cNvSpPr txBox="1"/>
          <p:nvPr/>
        </p:nvSpPr>
        <p:spPr>
          <a:xfrm>
            <a:off x="0" y="2791347"/>
            <a:ext cx="12192000" cy="860044"/>
          </a:xfrm>
          <a:prstGeom prst="rect">
            <a:avLst/>
          </a:prstGeom>
          <a:solidFill>
            <a:schemeClr val="accent6">
              <a:lumMod val="20000"/>
              <a:lumOff val="80000"/>
              <a:alpha val="80363"/>
            </a:schemeClr>
          </a:solidFill>
        </p:spPr>
        <p:txBody>
          <a:bodyPr wrap="square" rtlCol="0">
            <a:spAutoFit/>
          </a:bodyPr>
          <a:lstStyle/>
          <a:p>
            <a:endParaRPr kumimoji="1" lang="en-US" altLang="ja-JP" sz="1663" dirty="0"/>
          </a:p>
          <a:p>
            <a:endParaRPr lang="en-US" altLang="ja-JP" sz="1663" dirty="0"/>
          </a:p>
          <a:p>
            <a:endParaRPr lang="en-US" altLang="ja-JP" sz="1663" dirty="0"/>
          </a:p>
        </p:txBody>
      </p:sp>
      <p:sp>
        <p:nvSpPr>
          <p:cNvPr id="11" name="タイトル 3">
            <a:extLst>
              <a:ext uri="{FF2B5EF4-FFF2-40B4-BE49-F238E27FC236}">
                <a16:creationId xmlns:a16="http://schemas.microsoft.com/office/drawing/2014/main" id="{A1C7A573-C685-4A4A-864D-D149F8ACAACC}"/>
              </a:ext>
            </a:extLst>
          </p:cNvPr>
          <p:cNvSpPr txBox="1">
            <a:spLocks/>
          </p:cNvSpPr>
          <p:nvPr/>
        </p:nvSpPr>
        <p:spPr>
          <a:xfrm>
            <a:off x="2209800" y="2945769"/>
            <a:ext cx="7772400" cy="780148"/>
          </a:xfrm>
          <a:prstGeom prst="rect">
            <a:avLst/>
          </a:prstGeom>
          <a:ln>
            <a:noFill/>
          </a:ln>
        </p:spPr>
        <p:txBody>
          <a:bodyPr vert="horz" lIns="84407" tIns="42203" rIns="84407" bIns="42203" rtlCol="0" anchor="t">
            <a:normAutofit fontScale="97500"/>
          </a:bodyPr>
          <a:lstStyle>
            <a:lvl1pPr algn="ctr" defTabSz="914400" rtl="0" eaLnBrk="1" latinLnBrk="0" hangingPunct="1">
              <a:spcBef>
                <a:spcPct val="0"/>
              </a:spcBef>
              <a:buNone/>
              <a:defRPr kumimoji="1" sz="4400" b="0" kern="1200" cap="none">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4063" b="1" dirty="0">
                <a:ln>
                  <a:solidFill>
                    <a:srgbClr val="FFFF00"/>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チャット型</a:t>
            </a:r>
            <a:r>
              <a:rPr lang="en-US" altLang="ja-JP" sz="4063" b="1" dirty="0">
                <a:ln>
                  <a:solidFill>
                    <a:srgbClr val="FFFF00"/>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SNS</a:t>
            </a:r>
            <a:endParaRPr lang="ja-JP" altLang="en-US" sz="4063" b="1" dirty="0">
              <a:ln>
                <a:solidFill>
                  <a:srgbClr val="FFFF00"/>
                </a:solidFill>
              </a:ln>
              <a:solidFill>
                <a:schemeClr val="tx1"/>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2" name="テキスト ボックス 11">
            <a:extLst>
              <a:ext uri="{FF2B5EF4-FFF2-40B4-BE49-F238E27FC236}">
                <a16:creationId xmlns:a16="http://schemas.microsoft.com/office/drawing/2014/main" id="{38D86DF4-B786-3241-A9FA-B25FAF728CB1}"/>
              </a:ext>
            </a:extLst>
          </p:cNvPr>
          <p:cNvSpPr txBox="1"/>
          <p:nvPr/>
        </p:nvSpPr>
        <p:spPr>
          <a:xfrm>
            <a:off x="0" y="3818291"/>
            <a:ext cx="12191999" cy="860044"/>
          </a:xfrm>
          <a:prstGeom prst="rect">
            <a:avLst/>
          </a:prstGeom>
          <a:solidFill>
            <a:schemeClr val="accent6">
              <a:lumMod val="20000"/>
              <a:lumOff val="80000"/>
              <a:alpha val="80363"/>
            </a:schemeClr>
          </a:solidFill>
        </p:spPr>
        <p:txBody>
          <a:bodyPr wrap="square" rtlCol="0">
            <a:spAutoFit/>
          </a:bodyPr>
          <a:lstStyle/>
          <a:p>
            <a:endParaRPr kumimoji="1" lang="en-US" altLang="ja-JP" sz="1663" dirty="0"/>
          </a:p>
          <a:p>
            <a:endParaRPr lang="en-US" altLang="ja-JP" sz="1663" dirty="0"/>
          </a:p>
          <a:p>
            <a:endParaRPr lang="en-US" altLang="ja-JP" sz="1663" dirty="0"/>
          </a:p>
        </p:txBody>
      </p:sp>
      <p:sp>
        <p:nvSpPr>
          <p:cNvPr id="13" name="タイトル 3">
            <a:extLst>
              <a:ext uri="{FF2B5EF4-FFF2-40B4-BE49-F238E27FC236}">
                <a16:creationId xmlns:a16="http://schemas.microsoft.com/office/drawing/2014/main" id="{FAAF7C2A-7954-B64B-9BC2-11E453545BDA}"/>
              </a:ext>
            </a:extLst>
          </p:cNvPr>
          <p:cNvSpPr txBox="1">
            <a:spLocks/>
          </p:cNvSpPr>
          <p:nvPr/>
        </p:nvSpPr>
        <p:spPr>
          <a:xfrm>
            <a:off x="2218027" y="3939837"/>
            <a:ext cx="7772400" cy="780148"/>
          </a:xfrm>
          <a:prstGeom prst="rect">
            <a:avLst/>
          </a:prstGeom>
          <a:ln>
            <a:noFill/>
          </a:ln>
        </p:spPr>
        <p:txBody>
          <a:bodyPr vert="horz" lIns="84407" tIns="42203" rIns="84407" bIns="42203" rtlCol="0" anchor="t">
            <a:normAutofit fontScale="97500"/>
          </a:bodyPr>
          <a:lstStyle>
            <a:lvl1pPr algn="ctr" defTabSz="914400" rtl="0" eaLnBrk="1" latinLnBrk="0" hangingPunct="1">
              <a:spcBef>
                <a:spcPct val="0"/>
              </a:spcBef>
              <a:buNone/>
              <a:defRPr kumimoji="1" sz="4400" b="0" kern="1200" cap="none">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endParaRPr lang="ja-JP" altLang="en-US" sz="4063"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4" name="タイトル 3">
            <a:extLst>
              <a:ext uri="{FF2B5EF4-FFF2-40B4-BE49-F238E27FC236}">
                <a16:creationId xmlns:a16="http://schemas.microsoft.com/office/drawing/2014/main" id="{2ED416E0-9654-5848-BA2A-D9857B1B9B1A}"/>
              </a:ext>
            </a:extLst>
          </p:cNvPr>
          <p:cNvSpPr txBox="1">
            <a:spLocks/>
          </p:cNvSpPr>
          <p:nvPr/>
        </p:nvSpPr>
        <p:spPr>
          <a:xfrm>
            <a:off x="2209800" y="3915142"/>
            <a:ext cx="7772400" cy="780148"/>
          </a:xfrm>
          <a:prstGeom prst="rect">
            <a:avLst/>
          </a:prstGeom>
          <a:ln>
            <a:noFill/>
          </a:ln>
        </p:spPr>
        <p:txBody>
          <a:bodyPr vert="horz" lIns="84407" tIns="42203" rIns="84407" bIns="42203" rtlCol="0" anchor="t">
            <a:normAutofit fontScale="97500"/>
          </a:bodyPr>
          <a:lstStyle>
            <a:lvl1pPr algn="ctr" defTabSz="914400" rtl="0" eaLnBrk="1" latinLnBrk="0" hangingPunct="1">
              <a:spcBef>
                <a:spcPct val="0"/>
              </a:spcBef>
              <a:buNone/>
              <a:defRPr kumimoji="1" sz="4400" b="0" kern="1200" cap="none">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4063" b="1">
                <a:ln>
                  <a:solidFill>
                    <a:srgbClr val="FFFF00"/>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動画及びライブ配信型</a:t>
            </a:r>
            <a:r>
              <a:rPr lang="en-US" altLang="ja-JP" sz="4063" b="1" dirty="0">
                <a:ln>
                  <a:solidFill>
                    <a:srgbClr val="FFFF00"/>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SNS</a:t>
            </a:r>
            <a:endParaRPr lang="ja-JP" altLang="en-US" sz="4063" b="1" dirty="0">
              <a:ln>
                <a:solidFill>
                  <a:srgbClr val="FFFF00"/>
                </a:solidFill>
              </a:ln>
              <a:solidFill>
                <a:schemeClr val="tx1"/>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5" name="テキスト ボックス 14">
            <a:extLst>
              <a:ext uri="{FF2B5EF4-FFF2-40B4-BE49-F238E27FC236}">
                <a16:creationId xmlns:a16="http://schemas.microsoft.com/office/drawing/2014/main" id="{9EE53247-08B1-E34D-8ADB-E7C4DEAEAB6C}"/>
              </a:ext>
            </a:extLst>
          </p:cNvPr>
          <p:cNvSpPr txBox="1"/>
          <p:nvPr/>
        </p:nvSpPr>
        <p:spPr>
          <a:xfrm>
            <a:off x="-1" y="4875006"/>
            <a:ext cx="12191999" cy="860044"/>
          </a:xfrm>
          <a:prstGeom prst="rect">
            <a:avLst/>
          </a:prstGeom>
          <a:solidFill>
            <a:schemeClr val="accent6">
              <a:lumMod val="20000"/>
              <a:lumOff val="80000"/>
              <a:alpha val="80363"/>
            </a:schemeClr>
          </a:solidFill>
        </p:spPr>
        <p:txBody>
          <a:bodyPr wrap="square" rtlCol="0">
            <a:spAutoFit/>
          </a:bodyPr>
          <a:lstStyle/>
          <a:p>
            <a:endParaRPr kumimoji="1" lang="en-US" altLang="ja-JP" sz="1663" dirty="0"/>
          </a:p>
          <a:p>
            <a:endParaRPr lang="en-US" altLang="ja-JP" sz="1663" dirty="0"/>
          </a:p>
          <a:p>
            <a:endParaRPr lang="en-US" altLang="ja-JP" sz="1663" dirty="0"/>
          </a:p>
        </p:txBody>
      </p:sp>
      <p:sp>
        <p:nvSpPr>
          <p:cNvPr id="16" name="タイトル 3">
            <a:extLst>
              <a:ext uri="{FF2B5EF4-FFF2-40B4-BE49-F238E27FC236}">
                <a16:creationId xmlns:a16="http://schemas.microsoft.com/office/drawing/2014/main" id="{47A0F299-8DA6-0D4F-9E4A-D4879DC75549}"/>
              </a:ext>
            </a:extLst>
          </p:cNvPr>
          <p:cNvSpPr txBox="1">
            <a:spLocks/>
          </p:cNvSpPr>
          <p:nvPr/>
        </p:nvSpPr>
        <p:spPr>
          <a:xfrm>
            <a:off x="2209800" y="5001133"/>
            <a:ext cx="7772400" cy="780148"/>
          </a:xfrm>
          <a:prstGeom prst="rect">
            <a:avLst/>
          </a:prstGeom>
          <a:ln>
            <a:noFill/>
          </a:ln>
        </p:spPr>
        <p:txBody>
          <a:bodyPr vert="horz" lIns="84407" tIns="42203" rIns="84407" bIns="42203" rtlCol="0" anchor="t">
            <a:normAutofit fontScale="97500"/>
          </a:bodyPr>
          <a:lstStyle>
            <a:lvl1pPr algn="ctr" defTabSz="914400" rtl="0" eaLnBrk="1" latinLnBrk="0" hangingPunct="1">
              <a:spcBef>
                <a:spcPct val="0"/>
              </a:spcBef>
              <a:buNone/>
              <a:defRPr kumimoji="1" sz="4400" b="0" kern="1200" cap="none">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4063" b="1">
                <a:ln w="3175">
                  <a:solidFill>
                    <a:srgbClr val="FFFF00"/>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音声及びボイスチャット型</a:t>
            </a:r>
            <a:r>
              <a:rPr lang="en-US" altLang="ja-JP" sz="4063" b="1" dirty="0">
                <a:ln w="3175">
                  <a:solidFill>
                    <a:srgbClr val="FFFF00"/>
                  </a:solidFill>
                </a:ln>
                <a:solidFill>
                  <a:schemeClr val="tx1"/>
                </a:solidFill>
                <a:effectLst>
                  <a:outerShdw blurRad="38100" dist="38100" dir="2700000" algn="tl">
                    <a:srgbClr val="000000">
                      <a:alpha val="43137"/>
                    </a:srgbClr>
                  </a:outerShdw>
                </a:effectLst>
                <a:latin typeface="Meiryo" charset="-128"/>
                <a:ea typeface="Meiryo" charset="-128"/>
                <a:cs typeface="Meiryo" charset="-128"/>
              </a:rPr>
              <a:t>SNS</a:t>
            </a:r>
            <a:endParaRPr lang="ja-JP" altLang="en-US" sz="4063" b="1" dirty="0">
              <a:ln w="3175">
                <a:solidFill>
                  <a:srgbClr val="FFFF00"/>
                </a:solidFill>
              </a:ln>
              <a:solidFill>
                <a:schemeClr val="tx1"/>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9" name="テキスト ボックス 18">
            <a:extLst>
              <a:ext uri="{FF2B5EF4-FFF2-40B4-BE49-F238E27FC236}">
                <a16:creationId xmlns:a16="http://schemas.microsoft.com/office/drawing/2014/main" id="{2C165996-A3C8-4ABD-9A39-CE37D3F2E0A3}"/>
              </a:ext>
            </a:extLst>
          </p:cNvPr>
          <p:cNvSpPr txBox="1"/>
          <p:nvPr/>
        </p:nvSpPr>
        <p:spPr>
          <a:xfrm>
            <a:off x="5753100" y="1438837"/>
            <a:ext cx="1927645" cy="523220"/>
          </a:xfrm>
          <a:prstGeom prst="rect">
            <a:avLst/>
          </a:prstGeom>
          <a:noFill/>
        </p:spPr>
        <p:txBody>
          <a:bodyPr wrap="square">
            <a:spAutoFit/>
          </a:bodyPr>
          <a:lstStyle/>
          <a:p>
            <a:pPr defTabSz="914377" eaLnBrk="0" fontAlgn="base" hangingPunct="0">
              <a:spcBef>
                <a:spcPct val="0"/>
              </a:spcBef>
              <a:spcAft>
                <a:spcPct val="0"/>
              </a:spcAft>
            </a:pPr>
            <a:r>
              <a:rPr lang="ja-JP" altLang="en-US" sz="1600" b="1" dirty="0">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cs typeface="Meiryo" charset="-128"/>
              </a:rPr>
              <a:t>しゃ  しん  が</a:t>
            </a:r>
            <a:r>
              <a:rPr lang="ja-JP" altLang="en-US" sz="1600" b="1" dirty="0" err="1">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cs typeface="Meiryo" charset="-128"/>
              </a:rPr>
              <a:t>た</a:t>
            </a:r>
            <a:r>
              <a:rPr lang="ja-JP" altLang="en-US" sz="2800" b="1" dirty="0">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cs typeface="Meiryo" charset="-128"/>
              </a:rPr>
              <a:t>　</a:t>
            </a:r>
            <a:endParaRPr lang="ja-JP" altLang="ja-JP" sz="2800" b="1" dirty="0">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cs typeface="Meiryo" charset="-128"/>
            </a:endParaRPr>
          </a:p>
        </p:txBody>
      </p:sp>
    </p:spTree>
    <p:extLst>
      <p:ext uri="{BB962C8B-B14F-4D97-AF65-F5344CB8AC3E}">
        <p14:creationId xmlns:p14="http://schemas.microsoft.com/office/powerpoint/2010/main" val="2308927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3A54FB60-CE7F-4CF7-9116-042F125A7F17}"/>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2" name="タイトル 1"/>
          <p:cNvSpPr>
            <a:spLocks noGrp="1"/>
          </p:cNvSpPr>
          <p:nvPr>
            <p:ph type="title"/>
          </p:nvPr>
        </p:nvSpPr>
        <p:spPr>
          <a:xfrm>
            <a:off x="1524001" y="576072"/>
            <a:ext cx="9134033" cy="1156364"/>
          </a:xfrm>
          <a:solidFill>
            <a:schemeClr val="bg1">
              <a:alpha val="63000"/>
            </a:schemeClr>
          </a:solidFill>
        </p:spPr>
        <p:txBody>
          <a:bodyPr>
            <a:normAutofit/>
          </a:bodyPr>
          <a:lstStyle/>
          <a:p>
            <a:pPr algn="ctr"/>
            <a:r>
              <a:rPr lang="en-US" altLang="ja-JP" sz="5539" b="1" dirty="0">
                <a:ln w="34925">
                  <a:solidFill>
                    <a:srgbClr val="FFFF00">
                      <a:alpha val="65000"/>
                    </a:srgbClr>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a:t>
            </a:r>
            <a:r>
              <a:rPr lang="ja-JP" altLang="en-US" sz="5539" b="1" dirty="0">
                <a:ln w="34925">
                  <a:solidFill>
                    <a:srgbClr val="FFFF00">
                      <a:alpha val="65000"/>
                    </a:srgbClr>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正しい</a:t>
            </a:r>
            <a:r>
              <a:rPr lang="en-US" altLang="ja-JP" sz="5539" b="1" dirty="0">
                <a:ln w="34925">
                  <a:solidFill>
                    <a:srgbClr val="FFFF00">
                      <a:alpha val="65000"/>
                    </a:srgbClr>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5539" b="1" dirty="0">
                <a:ln w="34925">
                  <a:solidFill>
                    <a:srgbClr val="FFFF00">
                      <a:alpha val="65000"/>
                    </a:srgbClr>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の使い方</a:t>
            </a:r>
            <a:r>
              <a:rPr lang="en-US" altLang="ja-JP" sz="5539"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a:t>
            </a:r>
            <a:endParaRPr lang="ja-JP" altLang="en-US" sz="5539" b="1" dirty="0">
              <a:ln>
                <a:solidFill>
                  <a:srgbClr val="FFFF00"/>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3" name="縦書きテキスト プレースホルダー 2"/>
          <p:cNvSpPr>
            <a:spLocks noGrp="1"/>
          </p:cNvSpPr>
          <p:nvPr>
            <p:ph type="body" orient="vert" idx="1"/>
          </p:nvPr>
        </p:nvSpPr>
        <p:spPr>
          <a:xfrm>
            <a:off x="1893230" y="2733431"/>
            <a:ext cx="8390313" cy="3185258"/>
          </a:xfrm>
        </p:spPr>
        <p:txBody>
          <a:bodyPr/>
          <a:lstStyle/>
          <a:p>
            <a:pPr marL="0" indent="0" algn="r">
              <a:buNone/>
            </a:pPr>
            <a:r>
              <a:rPr kumimoji="1" lang="ja-JP" altLang="en-US" dirty="0"/>
              <a:t>　</a:t>
            </a:r>
          </a:p>
        </p:txBody>
      </p:sp>
      <p:sp>
        <p:nvSpPr>
          <p:cNvPr id="4" name="テキスト ボックス 3"/>
          <p:cNvSpPr txBox="1"/>
          <p:nvPr/>
        </p:nvSpPr>
        <p:spPr>
          <a:xfrm>
            <a:off x="1894102" y="2830781"/>
            <a:ext cx="8773898" cy="546945"/>
          </a:xfrm>
          <a:prstGeom prst="rect">
            <a:avLst/>
          </a:prstGeom>
          <a:noFill/>
        </p:spPr>
        <p:txBody>
          <a:bodyPr wrap="square" rtlCol="0">
            <a:spAutoFit/>
          </a:bodyPr>
          <a:lstStyle/>
          <a:p>
            <a:r>
              <a:rPr lang="ja-JP" altLang="en-US" sz="2954" b="1" kern="100">
                <a:effectLst>
                  <a:outerShdw blurRad="38100" dist="38100" dir="2700000" algn="tl">
                    <a:srgbClr val="000000">
                      <a:alpha val="43137"/>
                    </a:srgbClr>
                  </a:outerShdw>
                </a:effectLst>
                <a:latin typeface="+mj-ea"/>
                <a:ea typeface="+mj-ea"/>
                <a:cs typeface="Times New Roman"/>
              </a:rPr>
              <a:t>　</a:t>
            </a:r>
            <a:r>
              <a:rPr lang="ja-JP" altLang="en-US" sz="1662" b="1">
                <a:effectLst>
                  <a:outerShdw blurRad="38100" dist="38100" dir="2700000" algn="tl">
                    <a:srgbClr val="000000">
                      <a:alpha val="43137"/>
                    </a:srgbClr>
                  </a:outerShdw>
                </a:effectLst>
                <a:latin typeface="+mj-ea"/>
                <a:ea typeface="+mj-ea"/>
              </a:rPr>
              <a:t>　</a:t>
            </a:r>
            <a:endParaRPr kumimoji="1" lang="ja-JP" altLang="en-US" sz="1662" b="1">
              <a:effectLst>
                <a:outerShdw blurRad="38100" dist="38100" dir="2700000" algn="tl">
                  <a:srgbClr val="000000">
                    <a:alpha val="43137"/>
                  </a:srgbClr>
                </a:outerShdw>
              </a:effectLst>
              <a:latin typeface="+mj-ea"/>
              <a:ea typeface="+mj-ea"/>
            </a:endParaRPr>
          </a:p>
        </p:txBody>
      </p:sp>
      <p:sp>
        <p:nvSpPr>
          <p:cNvPr id="10" name="タイトル 1"/>
          <p:cNvSpPr txBox="1">
            <a:spLocks/>
          </p:cNvSpPr>
          <p:nvPr/>
        </p:nvSpPr>
        <p:spPr>
          <a:xfrm>
            <a:off x="1642582" y="2067602"/>
            <a:ext cx="8845728" cy="1156364"/>
          </a:xfrm>
          <a:prstGeom prst="rect">
            <a:avLst/>
          </a:prstGeom>
          <a:solidFill>
            <a:schemeClr val="accent4">
              <a:lumMod val="20000"/>
              <a:lumOff val="80000"/>
            </a:schemeClr>
          </a:solidFill>
        </p:spPr>
        <p:txBody>
          <a:bodyPr vert="horz" lIns="84406" tIns="42203" rIns="84406"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4246"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●過去の友達とつながりを維持する</a:t>
            </a:r>
            <a:endParaRPr lang="en-US" altLang="ja-JP" sz="4246"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2" name="タイトル 1"/>
          <p:cNvSpPr txBox="1">
            <a:spLocks/>
          </p:cNvSpPr>
          <p:nvPr/>
        </p:nvSpPr>
        <p:spPr>
          <a:xfrm>
            <a:off x="1642582" y="3496592"/>
            <a:ext cx="8845728" cy="1156364"/>
          </a:xfrm>
          <a:prstGeom prst="rect">
            <a:avLst/>
          </a:prstGeom>
          <a:solidFill>
            <a:schemeClr val="accent4">
              <a:lumMod val="20000"/>
              <a:lumOff val="80000"/>
            </a:schemeClr>
          </a:solidFill>
        </p:spPr>
        <p:txBody>
          <a:bodyPr vert="horz" lIns="84406" tIns="42203" rIns="84406"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4246"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●今の友達とのつながりを強める</a:t>
            </a:r>
            <a:endParaRPr lang="en-US" altLang="ja-JP" sz="4246"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13" name="タイトル 1"/>
          <p:cNvSpPr txBox="1">
            <a:spLocks/>
          </p:cNvSpPr>
          <p:nvPr/>
        </p:nvSpPr>
        <p:spPr>
          <a:xfrm>
            <a:off x="1640313" y="4888345"/>
            <a:ext cx="8845728" cy="1156364"/>
          </a:xfrm>
          <a:prstGeom prst="rect">
            <a:avLst/>
          </a:prstGeom>
          <a:solidFill>
            <a:schemeClr val="accent4">
              <a:lumMod val="20000"/>
              <a:lumOff val="80000"/>
            </a:schemeClr>
          </a:solidFill>
        </p:spPr>
        <p:txBody>
          <a:bodyPr vert="horz" lIns="84406" tIns="42203" rIns="84406" bIns="42203"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4246" b="1" dirty="0">
                <a:solidFill>
                  <a:srgbClr val="FF0000"/>
                </a:solidFill>
                <a:effectLst>
                  <a:outerShdw blurRad="38100" dist="38100" dir="2700000" algn="tl">
                    <a:srgbClr val="000000">
                      <a:alpha val="43137"/>
                    </a:srgbClr>
                  </a:outerShdw>
                </a:effectLst>
                <a:latin typeface="Meiryo" charset="-128"/>
                <a:ea typeface="Meiryo" charset="-128"/>
                <a:cs typeface="Meiryo" charset="-128"/>
              </a:rPr>
              <a:t>●未来の友達とのつながりを作る</a:t>
            </a:r>
            <a:endParaRPr lang="en-US" altLang="ja-JP" sz="4246" b="1" dirty="0">
              <a:solidFill>
                <a:srgbClr val="FF00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5" name="テキスト ボックス 4">
            <a:extLst>
              <a:ext uri="{FF2B5EF4-FFF2-40B4-BE49-F238E27FC236}">
                <a16:creationId xmlns:a16="http://schemas.microsoft.com/office/drawing/2014/main" id="{72EE2BB2-109A-4244-A543-E809BE6D5728}"/>
              </a:ext>
            </a:extLst>
          </p:cNvPr>
          <p:cNvSpPr txBox="1"/>
          <p:nvPr/>
        </p:nvSpPr>
        <p:spPr>
          <a:xfrm>
            <a:off x="8287118" y="2028933"/>
            <a:ext cx="1314082" cy="369332"/>
          </a:xfrm>
          <a:prstGeom prst="rect">
            <a:avLst/>
          </a:prstGeom>
          <a:noFill/>
        </p:spPr>
        <p:txBody>
          <a:bodyPr wrap="square" rtlCol="0">
            <a:spAutoFit/>
          </a:bodyPr>
          <a:lstStyle/>
          <a:p>
            <a:r>
              <a:rPr kumimoji="1" lang="ja-JP" altLang="en-US" b="1" dirty="0">
                <a:solidFill>
                  <a:srgbClr val="FF0000"/>
                </a:solidFill>
                <a:effectLst>
                  <a:outerShdw blurRad="38100" dist="38100" dir="2700000" algn="tl">
                    <a:srgbClr val="000000">
                      <a:alpha val="43137"/>
                    </a:srgbClr>
                  </a:outerShdw>
                </a:effectLst>
                <a:latin typeface="Meiryo" charset="-128"/>
                <a:ea typeface="Meiryo" charset="-128"/>
              </a:rPr>
              <a:t>い   じ</a:t>
            </a:r>
            <a:endParaRPr kumimoji="1" lang="ja-JP" altLang="en-US" dirty="0"/>
          </a:p>
        </p:txBody>
      </p:sp>
    </p:spTree>
    <p:extLst>
      <p:ext uri="{BB962C8B-B14F-4D97-AF65-F5344CB8AC3E}">
        <p14:creationId xmlns:p14="http://schemas.microsoft.com/office/powerpoint/2010/main" val="4238104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5A06D50D-F8B7-4CED-AFC4-FDF0BA6EBB00}"/>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1036599" y="-73404"/>
            <a:ext cx="8907501" cy="6858000"/>
          </a:xfrm>
          <a:ln>
            <a:noFill/>
          </a:ln>
        </p:spPr>
        <p:txBody>
          <a:bodyPr>
            <a:normAutofit fontScale="90000"/>
          </a:bodyPr>
          <a:lstStyle/>
          <a:p>
            <a:pPr>
              <a:lnSpc>
                <a:spcPct val="100000"/>
              </a:lnSpc>
            </a:pPr>
            <a:r>
              <a:rPr lang="ja-JP" altLang="en-US"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情報モラル講演会</a:t>
            </a:r>
            <a:br>
              <a:rPr lang="en-US" altLang="ja-JP"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54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〇はじめに</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1300" dirty="0">
                <a:ln>
                  <a:solidFill>
                    <a:schemeClr val="accent1"/>
                  </a:solidFill>
                </a:ln>
                <a:solidFill>
                  <a:srgbClr val="FFFF00"/>
                </a:solidFill>
                <a:latin typeface="Meiryo" charset="-128"/>
                <a:ea typeface="Meiryo" charset="-128"/>
                <a:cs typeface="Meiryo" charset="-128"/>
              </a:rPr>
              <a:t>　　　　　　</a:t>
            </a:r>
            <a:r>
              <a:rPr lang="ja-JP" altLang="en-US" sz="1600"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r>
              <a:rPr lang="ja-JP" altLang="en-US" sz="1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じ　 こ　しょうかい</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自己紹介</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SNS</a:t>
            </a: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の種類と危険性</a:t>
            </a:r>
            <a:br>
              <a:rPr lang="en-US" altLang="ja-JP" sz="4000" b="1" u="sng"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br>
            <a:br>
              <a:rPr lang="en-US" altLang="ja-JP" sz="4000" b="1" u="sng"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　 〇事例から考えよう</a:t>
            </a:r>
            <a:br>
              <a:rPr lang="en-US" altLang="ja-JP"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　　 オンラインゲームとの付き合い方</a:t>
            </a:r>
            <a:br>
              <a:rPr lang="en-US" altLang="ja-JP"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0000"/>
                </a:solidFill>
                <a:effectLst>
                  <a:outerShdw blurRad="38100" dist="38100" dir="2700000" algn="tl">
                    <a:srgbClr val="000000">
                      <a:alpha val="43137"/>
                    </a:srgbClr>
                  </a:outerShdw>
                </a:effectLst>
                <a:latin typeface="Meiryo" charset="-128"/>
                <a:ea typeface="Meiryo" charset="-128"/>
                <a:cs typeface="Meiryo" charset="-128"/>
              </a:rPr>
              <a:t>　　 ネット上の友達との付き合い方</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br>
              <a:rPr lang="en-US" altLang="ja-JP"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0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〇まとめ</a:t>
            </a: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6</a:t>
            </a:fld>
            <a:endParaRPr kumimoji="1" lang="ja-JP" altLang="en-US"/>
          </a:p>
        </p:txBody>
      </p:sp>
      <p:sp>
        <p:nvSpPr>
          <p:cNvPr id="10" name="テキスト ボックス 9">
            <a:extLst>
              <a:ext uri="{FF2B5EF4-FFF2-40B4-BE49-F238E27FC236}">
                <a16:creationId xmlns:a16="http://schemas.microsoft.com/office/drawing/2014/main" id="{45E296C9-56D9-4685-905F-61EEEBCE3ED0}"/>
              </a:ext>
            </a:extLst>
          </p:cNvPr>
          <p:cNvSpPr txBox="1"/>
          <p:nvPr/>
        </p:nvSpPr>
        <p:spPr>
          <a:xfrm>
            <a:off x="1036599" y="319524"/>
            <a:ext cx="6197600" cy="369332"/>
          </a:xfrm>
          <a:prstGeom prst="rect">
            <a:avLst/>
          </a:prstGeom>
          <a:noFill/>
        </p:spPr>
        <p:txBody>
          <a:bodyPr wrap="square">
            <a:spAutoFit/>
          </a:bodyPr>
          <a:lstStyle/>
          <a:p>
            <a:r>
              <a:rPr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じょうほう　　　　　　　　　こう えん かい</a:t>
            </a:r>
            <a:endParaRPr lang="ja-JP" altLang="en-US" dirty="0"/>
          </a:p>
        </p:txBody>
      </p:sp>
      <p:sp>
        <p:nvSpPr>
          <p:cNvPr id="12" name="テキスト ボックス 11">
            <a:extLst>
              <a:ext uri="{FF2B5EF4-FFF2-40B4-BE49-F238E27FC236}">
                <a16:creationId xmlns:a16="http://schemas.microsoft.com/office/drawing/2014/main" id="{359CD74C-060E-48CC-B2AE-42C1781A55DE}"/>
              </a:ext>
            </a:extLst>
          </p:cNvPr>
          <p:cNvSpPr txBox="1"/>
          <p:nvPr/>
        </p:nvSpPr>
        <p:spPr>
          <a:xfrm>
            <a:off x="5035861" y="2548114"/>
            <a:ext cx="1336040" cy="369332"/>
          </a:xfrm>
          <a:prstGeom prst="rect">
            <a:avLst/>
          </a:prstGeom>
          <a:noFill/>
        </p:spPr>
        <p:txBody>
          <a:bodyPr wrap="square" rtlCol="0">
            <a:spAutoFit/>
          </a:bodyPr>
          <a:lstStyle/>
          <a:p>
            <a:r>
              <a:rPr kumimoji="1"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きけんせい</a:t>
            </a:r>
            <a:endParaRPr kumimoji="1" lang="ja-JP" altLang="en-US" dirty="0">
              <a:solidFill>
                <a:srgbClr val="FFFF00"/>
              </a:solidFill>
            </a:endParaRPr>
          </a:p>
        </p:txBody>
      </p:sp>
    </p:spTree>
    <p:extLst>
      <p:ext uri="{BB962C8B-B14F-4D97-AF65-F5344CB8AC3E}">
        <p14:creationId xmlns:p14="http://schemas.microsoft.com/office/powerpoint/2010/main" val="3842693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048FD1F3-ED13-4B4A-9125-7441549768B7}"/>
              </a:ext>
            </a:extLst>
          </p:cNvPr>
          <p:cNvPicPr>
            <a:picLocks noChangeAspect="1"/>
          </p:cNvPicPr>
          <p:nvPr/>
        </p:nvPicPr>
        <p:blipFill rotWithShape="1">
          <a:blip r:embed="rId3">
            <a:extLs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147637" y="2292929"/>
            <a:ext cx="11896725" cy="1383188"/>
          </a:xfrm>
        </p:spPr>
        <p:txBody>
          <a:bodyPr>
            <a:noAutofit/>
          </a:bodyPr>
          <a:lstStyle/>
          <a:p>
            <a:pPr algn="ctr"/>
            <a:r>
              <a:rPr lang="en-US" altLang="ja-JP" sz="6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br>
              <a:rPr lang="en-US" altLang="ja-JP" sz="6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en-US" altLang="ja-JP" sz="6600" b="1" dirty="0" err="1">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VTuber</a:t>
            </a:r>
            <a:r>
              <a:rPr lang="ja-JP" altLang="en-US" sz="6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ハルカ自己紹介動画</a:t>
            </a:r>
            <a:endPar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7</a:t>
            </a:fld>
            <a:endParaRPr kumimoji="1" lang="ja-JP" altLang="en-US"/>
          </a:p>
        </p:txBody>
      </p:sp>
      <p:sp>
        <p:nvSpPr>
          <p:cNvPr id="6" name="テキスト ボックス 5">
            <a:hlinkClick r:id="rId4"/>
            <a:extLst>
              <a:ext uri="{FF2B5EF4-FFF2-40B4-BE49-F238E27FC236}">
                <a16:creationId xmlns:a16="http://schemas.microsoft.com/office/drawing/2014/main" id="{46B0D435-0DBC-4633-9FA6-0B9A11795B32}"/>
              </a:ext>
            </a:extLst>
          </p:cNvPr>
          <p:cNvSpPr txBox="1"/>
          <p:nvPr/>
        </p:nvSpPr>
        <p:spPr>
          <a:xfrm>
            <a:off x="874059" y="4182035"/>
            <a:ext cx="10596281" cy="646331"/>
          </a:xfrm>
          <a:prstGeom prst="rect">
            <a:avLst/>
          </a:prstGeom>
          <a:noFill/>
        </p:spPr>
        <p:txBody>
          <a:bodyPr wrap="square" rtlCol="0">
            <a:spAutoFit/>
          </a:bodyPr>
          <a:lstStyle/>
          <a:p>
            <a:pPr algn="ctr"/>
            <a:r>
              <a:rPr kumimoji="1" lang="en-US" altLang="ja-JP" sz="3600" dirty="0">
                <a:hlinkClick r:id="rId5"/>
              </a:rPr>
              <a:t>https://www.youtube.com/watch?v=gydhwgr3RPI</a:t>
            </a:r>
            <a:endParaRPr kumimoji="1" lang="ja-JP" altLang="en-US" sz="3600" dirty="0"/>
          </a:p>
        </p:txBody>
      </p:sp>
    </p:spTree>
    <p:extLst>
      <p:ext uri="{BB962C8B-B14F-4D97-AF65-F5344CB8AC3E}">
        <p14:creationId xmlns:p14="http://schemas.microsoft.com/office/powerpoint/2010/main" val="46557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048FD1F3-ED13-4B4A-9125-7441549768B7}"/>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147637" y="1824606"/>
            <a:ext cx="11896725" cy="3355597"/>
          </a:xfrm>
        </p:spPr>
        <p:txBody>
          <a:bodyPr>
            <a:noAutofit/>
          </a:bodyPr>
          <a:lstStyle/>
          <a:p>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動 画 教 材</a:t>
            </a: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　</a:t>
            </a: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オンラインゲームとの付き合い方</a:t>
            </a:r>
            <a:br>
              <a:rPr lang="en-US" altLang="ja-JP" sz="66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endPar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endParaRP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8</a:t>
            </a:fld>
            <a:endParaRPr kumimoji="1" lang="ja-JP" altLang="en-US" dirty="0"/>
          </a:p>
        </p:txBody>
      </p:sp>
      <p:sp>
        <p:nvSpPr>
          <p:cNvPr id="6" name="テキスト ボックス 5">
            <a:hlinkClick r:id="rId5"/>
            <a:extLst>
              <a:ext uri="{FF2B5EF4-FFF2-40B4-BE49-F238E27FC236}">
                <a16:creationId xmlns:a16="http://schemas.microsoft.com/office/drawing/2014/main" id="{D044005F-1BA8-46BF-AC63-1E9670F6682D}"/>
              </a:ext>
            </a:extLst>
          </p:cNvPr>
          <p:cNvSpPr txBox="1"/>
          <p:nvPr/>
        </p:nvSpPr>
        <p:spPr>
          <a:xfrm>
            <a:off x="927848" y="5121945"/>
            <a:ext cx="10596281" cy="646331"/>
          </a:xfrm>
          <a:prstGeom prst="rect">
            <a:avLst/>
          </a:prstGeom>
          <a:noFill/>
        </p:spPr>
        <p:txBody>
          <a:bodyPr wrap="square" rtlCol="0">
            <a:spAutoFit/>
          </a:bodyPr>
          <a:lstStyle/>
          <a:p>
            <a:pPr algn="ctr"/>
            <a:r>
              <a:rPr kumimoji="1" lang="en-US" altLang="ja-JP" sz="3600" dirty="0">
                <a:hlinkClick r:id="rId6"/>
              </a:rPr>
              <a:t>https://youtu.be/RZmZatMhX7A</a:t>
            </a:r>
            <a:endParaRPr kumimoji="1" lang="ja-JP" altLang="en-US" sz="3600" dirty="0"/>
          </a:p>
        </p:txBody>
      </p:sp>
    </p:spTree>
    <p:extLst>
      <p:ext uri="{BB962C8B-B14F-4D97-AF65-F5344CB8AC3E}">
        <p14:creationId xmlns:p14="http://schemas.microsoft.com/office/powerpoint/2010/main" val="2232203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ECE5744A-938D-4816-8649-803ADB93576D}"/>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b="61111"/>
          <a:stretch/>
        </p:blipFill>
        <p:spPr>
          <a:xfrm>
            <a:off x="0" y="0"/>
            <a:ext cx="12192000" cy="3355596"/>
          </a:xfrm>
          <a:prstGeom prst="rect">
            <a:avLst/>
          </a:prstGeom>
        </p:spPr>
      </p:pic>
      <p:sp>
        <p:nvSpPr>
          <p:cNvPr id="4" name="タイトル 3"/>
          <p:cNvSpPr>
            <a:spLocks noGrp="1"/>
          </p:cNvSpPr>
          <p:nvPr>
            <p:ph type="title"/>
          </p:nvPr>
        </p:nvSpPr>
        <p:spPr>
          <a:xfrm>
            <a:off x="685800" y="768927"/>
            <a:ext cx="11182350" cy="3750895"/>
          </a:xfrm>
        </p:spPr>
        <p:txBody>
          <a:bodyPr>
            <a:noAutofit/>
          </a:bodyPr>
          <a:lstStyle/>
          <a:p>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この後、ハルカに困ったことが</a:t>
            </a: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起きました。</a:t>
            </a: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どんなことが起きたと思いますか？</a:t>
            </a: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br>
              <a:rPr lang="en-US" altLang="ja-JP"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b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個人とグループで考えてみましょう！</a:t>
            </a:r>
          </a:p>
        </p:txBody>
      </p:sp>
      <p:sp>
        <p:nvSpPr>
          <p:cNvPr id="2" name="スライド番号プレースホルダー 1"/>
          <p:cNvSpPr>
            <a:spLocks noGrp="1"/>
          </p:cNvSpPr>
          <p:nvPr>
            <p:ph type="sldNum" sz="quarter" idx="12"/>
          </p:nvPr>
        </p:nvSpPr>
        <p:spPr/>
        <p:txBody>
          <a:bodyPr/>
          <a:lstStyle/>
          <a:p>
            <a:fld id="{78B59F65-F265-4C97-AA07-38C5DCD58F88}" type="slidenum">
              <a:rPr kumimoji="1" lang="ja-JP" altLang="en-US" smtClean="0"/>
              <a:pPr/>
              <a:t>9</a:t>
            </a:fld>
            <a:endParaRPr kumimoji="1" lang="ja-JP" altLang="en-US"/>
          </a:p>
        </p:txBody>
      </p:sp>
      <p:sp>
        <p:nvSpPr>
          <p:cNvPr id="5" name="タイトル 3">
            <a:extLst>
              <a:ext uri="{FF2B5EF4-FFF2-40B4-BE49-F238E27FC236}">
                <a16:creationId xmlns:a16="http://schemas.microsoft.com/office/drawing/2014/main" id="{8DAAF189-0B0B-4DD6-805A-9F2A23947EFD}"/>
              </a:ext>
            </a:extLst>
          </p:cNvPr>
          <p:cNvSpPr txBox="1">
            <a:spLocks/>
          </p:cNvSpPr>
          <p:nvPr/>
        </p:nvSpPr>
        <p:spPr>
          <a:xfrm>
            <a:off x="1429511" y="4947888"/>
            <a:ext cx="9694928" cy="919991"/>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a:r>
              <a:rPr lang="ja-JP" altLang="en-US" sz="4800"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cs typeface="Meiryo" charset="-128"/>
              </a:rPr>
              <a:t>（何人かに発表してもらいます）</a:t>
            </a:r>
          </a:p>
        </p:txBody>
      </p:sp>
      <p:sp>
        <p:nvSpPr>
          <p:cNvPr id="7" name="テキスト ボックス 6">
            <a:extLst>
              <a:ext uri="{FF2B5EF4-FFF2-40B4-BE49-F238E27FC236}">
                <a16:creationId xmlns:a16="http://schemas.microsoft.com/office/drawing/2014/main" id="{12FADC0E-2480-4561-A34D-FBEE56802831}"/>
              </a:ext>
            </a:extLst>
          </p:cNvPr>
          <p:cNvSpPr txBox="1"/>
          <p:nvPr/>
        </p:nvSpPr>
        <p:spPr>
          <a:xfrm>
            <a:off x="5617364" y="820882"/>
            <a:ext cx="783437" cy="369332"/>
          </a:xfrm>
          <a:prstGeom prst="rect">
            <a:avLst/>
          </a:prstGeom>
          <a:noFill/>
        </p:spPr>
        <p:txBody>
          <a:bodyPr wrap="square" rtlCol="0">
            <a:spAutoFit/>
          </a:bodyPr>
          <a:lstStyle/>
          <a:p>
            <a:r>
              <a:rPr kumimoji="1" lang="ja-JP" altLang="en-US" b="1" dirty="0">
                <a:ln>
                  <a:solidFill>
                    <a:schemeClr val="accent1"/>
                  </a:solidFill>
                </a:ln>
                <a:solidFill>
                  <a:srgbClr val="FFFF00"/>
                </a:solidFill>
                <a:effectLst>
                  <a:outerShdw blurRad="38100" dist="38100" dir="2700000" algn="tl">
                    <a:srgbClr val="000000">
                      <a:alpha val="43137"/>
                    </a:srgbClr>
                  </a:outerShdw>
                </a:effectLst>
                <a:latin typeface="Meiryo" charset="-128"/>
                <a:ea typeface="Meiryo" charset="-128"/>
              </a:rPr>
              <a:t>こま</a:t>
            </a:r>
            <a:endParaRPr kumimoji="1" lang="ja-JP" altLang="en-US" dirty="0"/>
          </a:p>
        </p:txBody>
      </p:sp>
    </p:spTree>
    <p:extLst>
      <p:ext uri="{BB962C8B-B14F-4D97-AF65-F5344CB8AC3E}">
        <p14:creationId xmlns:p14="http://schemas.microsoft.com/office/powerpoint/2010/main" val="369119891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1282</TotalTime>
  <Words>1479</Words>
  <Application>Microsoft Office PowerPoint</Application>
  <PresentationFormat>ワイド画面</PresentationFormat>
  <Paragraphs>271</Paragraphs>
  <Slides>32</Slides>
  <Notes>32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32</vt:i4>
      </vt:variant>
    </vt:vector>
  </HeadingPairs>
  <TitlesOfParts>
    <vt:vector size="42" baseType="lpstr">
      <vt:lpstr>UD デジタル 教科書体 N-B</vt:lpstr>
      <vt:lpstr>メイリオ</vt:lpstr>
      <vt:lpstr>メイリオ</vt:lpstr>
      <vt:lpstr>游ゴシック</vt:lpstr>
      <vt:lpstr>游ゴシック Light</vt:lpstr>
      <vt:lpstr>Arial</vt:lpstr>
      <vt:lpstr>Calibri</vt:lpstr>
      <vt:lpstr>Calibri Light</vt:lpstr>
      <vt:lpstr>Times New Roman</vt:lpstr>
      <vt:lpstr>Office テーマ</vt:lpstr>
      <vt:lpstr>PowerPoint プレゼンテーション</vt:lpstr>
      <vt:lpstr>情報モラル講演会 　〇はじめに 　　　　　　　じ　 こ　しょうかい        自己紹介 　　 SNSの種類と危険性  　 〇事例から考えよう 　　 オンラインゲームとの付き合い方 　　 ネット上の友達との付き合い方 　  　〇まとめ</vt:lpstr>
      <vt:lpstr>SNSの特性　　 〜正しいSNSの使い方を知ろう〜</vt:lpstr>
      <vt:lpstr>SNSの種類</vt:lpstr>
      <vt:lpstr>〜正しいSNSの使い方〜</vt:lpstr>
      <vt:lpstr>情報モラル講演会 　〇はじめに 　　　　　　　じ　 こ　しょうかい        自己紹介 　　 SNSの種類と危険性  　 〇事例から考えよう 　　 オンラインゲームとの付き合い方 　　 ネット上の友達との付き合い方 　  　〇まとめ</vt:lpstr>
      <vt:lpstr>           VTuberハルカ自己紹介動画</vt:lpstr>
      <vt:lpstr>動 画 教 材 　 オンラインゲームとの付き合い方 </vt:lpstr>
      <vt:lpstr>この後、ハルカに困ったことが 起きました。 どんなことが起きたと思いますか？  個人とグループで考えてみましょう！</vt:lpstr>
      <vt:lpstr>事例に関する解説  ①　ゲームの長時間利用、 　　ゲームと時間の付き合い方  ②　IDとパスワードの重要性</vt:lpstr>
      <vt:lpstr>事例に関する解説  ①ゲーム長時間利用の問題点とは？？ </vt:lpstr>
      <vt:lpstr>事例に関する解説  　②IDとパスワードについての問題点 </vt:lpstr>
      <vt:lpstr>SNS東京ルール　　　 　</vt:lpstr>
      <vt:lpstr>子供のSNS被害が過去最多！</vt:lpstr>
      <vt:lpstr>SNSの危険性</vt:lpstr>
      <vt:lpstr>PowerPoint プレゼンテーション</vt:lpstr>
      <vt:lpstr>ボイスチャット型SNS事件簿</vt:lpstr>
      <vt:lpstr>ボイスチャット型SNS事件簿</vt:lpstr>
      <vt:lpstr>ボイスチャット型SNS事件簿</vt:lpstr>
      <vt:lpstr>動 画 教 材 　   ネットの友達との付き合い方</vt:lpstr>
      <vt:lpstr>妹がネットの友達と仲が悪くなった理由を考えてみましょう。  個人とグループで考えてみましょう！</vt:lpstr>
      <vt:lpstr>事例に関する解説   ①　自分の身体の写真を送らない  ②　ネット上の相手について想像する</vt:lpstr>
      <vt:lpstr>事例に関する解説  　①自分の身体の写真を送らない </vt:lpstr>
      <vt:lpstr>SNSの危険性</vt:lpstr>
      <vt:lpstr>SNSによる児童ポルノ事件簿</vt:lpstr>
      <vt:lpstr>デジタルタトゥーって？？</vt:lpstr>
      <vt:lpstr>情報モラル講演会 　〇はじめに        自己紹介 　　 SNSの種類と危険性  　 〇事例から考えよう 　　 オンラインゲームとの付き合い方 　　 ネット上の友達との付き合い方  　 〇まとめ </vt:lpstr>
      <vt:lpstr>SNSは誰のために使う？</vt:lpstr>
      <vt:lpstr>〜SNSで人生豊かに〜</vt:lpstr>
      <vt:lpstr>PowerPoint プレゼンテーション</vt:lpstr>
      <vt:lpstr>正しい「承認欲求」を満たす</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佐々木 雄希</dc:creator>
  <cp:lastModifiedBy>東京都</cp:lastModifiedBy>
  <cp:revision>106</cp:revision>
  <dcterms:created xsi:type="dcterms:W3CDTF">2021-12-02T11:42:18Z</dcterms:created>
  <dcterms:modified xsi:type="dcterms:W3CDTF">2022-03-17T08:19:19Z</dcterms:modified>
</cp:coreProperties>
</file>